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Montserrat" panose="020B060402020202020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Lat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extLst>
      <p:ext uri="{BB962C8B-B14F-4D97-AF65-F5344CB8AC3E}">
        <p14:creationId xmlns:p14="http://schemas.microsoft.com/office/powerpoint/2010/main" val="398495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extLst>
      <p:ext uri="{BB962C8B-B14F-4D97-AF65-F5344CB8AC3E}">
        <p14:creationId xmlns:p14="http://schemas.microsoft.com/office/powerpoint/2010/main" val="1515526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extLst>
      <p:ext uri="{BB962C8B-B14F-4D97-AF65-F5344CB8AC3E}">
        <p14:creationId xmlns:p14="http://schemas.microsoft.com/office/powerpoint/2010/main" val="190772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extLst>
      <p:ext uri="{BB962C8B-B14F-4D97-AF65-F5344CB8AC3E}">
        <p14:creationId xmlns:p14="http://schemas.microsoft.com/office/powerpoint/2010/main" val="2077202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extLst>
      <p:ext uri="{BB962C8B-B14F-4D97-AF65-F5344CB8AC3E}">
        <p14:creationId xmlns:p14="http://schemas.microsoft.com/office/powerpoint/2010/main" val="623143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cartoon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drunk ppl image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 cartoon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Distribute papers</a:t>
            </a:r>
            <a:endParaRPr/>
          </a:p>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400"/>
              <a:t>An Impossible Escape</a:t>
            </a:r>
            <a:endParaRPr sz="3400"/>
          </a:p>
        </p:txBody>
      </p:sp>
      <p:sp>
        <p:nvSpPr>
          <p:cNvPr id="135" name="Shape 135"/>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r">
              <a:spcBef>
                <a:spcPts val="0"/>
              </a:spcBef>
              <a:spcAft>
                <a:spcPts val="0"/>
              </a:spcAft>
              <a:buNone/>
            </a:pPr>
            <a:r>
              <a:rPr lang="en"/>
              <a:t>HackerTalks, Delta Force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a:p>
            <a:pPr marL="0" lvl="0" indent="0">
              <a:spcBef>
                <a:spcPts val="0"/>
              </a:spcBef>
              <a:spcAft>
                <a:spcPts val="0"/>
              </a:spcAft>
              <a:buNone/>
            </a:pPr>
            <a:endParaRPr dirty="0"/>
          </a:p>
          <a:p>
            <a:pPr marL="0" lvl="0" indent="0">
              <a:spcBef>
                <a:spcPts val="0"/>
              </a:spcBef>
              <a:spcAft>
                <a:spcPts val="0"/>
              </a:spcAft>
              <a:buNone/>
            </a:pPr>
            <a:endParaRPr dirty="0"/>
          </a:p>
          <a:p>
            <a:pPr marL="0" lvl="0" indent="0">
              <a:spcBef>
                <a:spcPts val="0"/>
              </a:spcBef>
              <a:spcAft>
                <a:spcPts val="0"/>
              </a:spcAft>
              <a:buNone/>
            </a:pPr>
            <a:endParaRPr dirty="0"/>
          </a:p>
          <a:p>
            <a:pPr marL="0" lvl="0" indent="0">
              <a:spcBef>
                <a:spcPts val="0"/>
              </a:spcBef>
              <a:spcAft>
                <a:spcPts val="0"/>
              </a:spcAft>
              <a:buNone/>
            </a:pPr>
            <a:endParaRPr dirty="0"/>
          </a:p>
          <a:p>
            <a:pPr marL="0" lvl="0" indent="0" algn="ctr" rtl="0">
              <a:spcBef>
                <a:spcPts val="0"/>
              </a:spcBef>
              <a:spcAft>
                <a:spcPts val="0"/>
              </a:spcAft>
              <a:buNone/>
            </a:pPr>
            <a:br>
              <a:rPr lang="en" dirty="0"/>
            </a:br>
            <a:br>
              <a:rPr lang="en" dirty="0"/>
            </a:br>
            <a:br>
              <a:rPr lang="en" dirty="0"/>
            </a:br>
            <a:br>
              <a:rPr lang="en" dirty="0"/>
            </a:br>
            <a:br>
              <a:rPr lang="en" dirty="0"/>
            </a:b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pic>
        <p:nvPicPr>
          <p:cNvPr id="3" name="Picture 2" descr="A close up of a logo&#10;&#10;Description generated with very high confidence">
            <a:extLst>
              <a:ext uri="{FF2B5EF4-FFF2-40B4-BE49-F238E27FC236}">
                <a16:creationId xmlns:a16="http://schemas.microsoft.com/office/drawing/2014/main" id="{4F85C333-32C4-40B5-95DD-301528A6786B}"/>
              </a:ext>
            </a:extLst>
          </p:cNvPr>
          <p:cNvPicPr>
            <a:picLocks noChangeAspect="1"/>
          </p:cNvPicPr>
          <p:nvPr/>
        </p:nvPicPr>
        <p:blipFill>
          <a:blip r:embed="rId3"/>
          <a:stretch>
            <a:fillRect/>
          </a:stretch>
        </p:blipFill>
        <p:spPr>
          <a:xfrm>
            <a:off x="3233346" y="762614"/>
            <a:ext cx="2795292" cy="36182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jailer’s square can be represented by a six digit binary number.</a:t>
            </a:r>
            <a:endParaRPr/>
          </a:p>
          <a:p>
            <a:pPr marL="0" lvl="0" indent="0">
              <a:spcBef>
                <a:spcPts val="0"/>
              </a:spcBef>
              <a:spcAft>
                <a:spcPts val="0"/>
              </a:spcAft>
              <a:buNone/>
            </a:pPr>
            <a:endParaRPr/>
          </a:p>
          <a:p>
            <a:pPr marL="0" lvl="0" indent="0">
              <a:spcBef>
                <a:spcPts val="0"/>
              </a:spcBef>
              <a:spcAft>
                <a:spcPts val="0"/>
              </a:spcAft>
              <a:buNone/>
            </a:pPr>
            <a:endParaRPr/>
          </a:p>
          <a:p>
            <a:pPr marL="0" lvl="0" indent="0" rtl="0">
              <a:spcBef>
                <a:spcPts val="0"/>
              </a:spcBef>
              <a:spcAft>
                <a:spcPts val="0"/>
              </a:spcAft>
              <a:buNone/>
            </a:pPr>
            <a:endParaRPr/>
          </a:p>
        </p:txBody>
      </p:sp>
      <p:pic>
        <p:nvPicPr>
          <p:cNvPr id="198" name="Shape 198"/>
          <p:cNvPicPr preferRelativeResize="0"/>
          <p:nvPr/>
        </p:nvPicPr>
        <p:blipFill>
          <a:blip r:embed="rId3">
            <a:alphaModFix/>
          </a:blip>
          <a:stretch>
            <a:fillRect/>
          </a:stretch>
        </p:blipFill>
        <p:spPr>
          <a:xfrm>
            <a:off x="3134688" y="1459350"/>
            <a:ext cx="3057525" cy="3352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r>
              <a:rPr lang="en"/>
              <a:t>Can you encode a six-digit binary number in the board for your friend to see?</a:t>
            </a:r>
            <a:endParaRPr/>
          </a:p>
          <a:p>
            <a:pPr marL="0" lvl="0" indent="0"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 name="TextBox 1">
            <a:extLst>
              <a:ext uri="{FF2B5EF4-FFF2-40B4-BE49-F238E27FC236}">
                <a16:creationId xmlns:a16="http://schemas.microsoft.com/office/drawing/2014/main" id="{8CCD67FC-5F83-46F8-8B3D-63AEF629E942}"/>
              </a:ext>
            </a:extLst>
          </p:cNvPr>
          <p:cNvSpPr txBox="1"/>
          <p:nvPr/>
        </p:nvSpPr>
        <p:spPr>
          <a:xfrm>
            <a:off x="757083" y="2340917"/>
            <a:ext cx="7629833" cy="461665"/>
          </a:xfrm>
          <a:prstGeom prst="rect">
            <a:avLst/>
          </a:prstGeom>
          <a:noFill/>
        </p:spPr>
        <p:txBody>
          <a:bodyPr wrap="square" rtlCol="0">
            <a:spAutoFit/>
          </a:bodyPr>
          <a:lstStyle/>
          <a:p>
            <a:pPr algn="ctr"/>
            <a:r>
              <a:rPr lang="en-IN" sz="2400" dirty="0">
                <a:solidFill>
                  <a:schemeClr val="bg1"/>
                </a:solidFill>
                <a:latin typeface="Montserrat" panose="020B0604020202020204" charset="0"/>
              </a:rPr>
              <a:t>Parity!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1371600" lvl="0" indent="457200" algn="l" rtl="0">
              <a:spcBef>
                <a:spcPts val="0"/>
              </a:spcBef>
              <a:spcAft>
                <a:spcPts val="0"/>
              </a:spcAft>
              <a:buNone/>
            </a:pPr>
            <a:r>
              <a:rPr lang="en"/>
              <a:t>        </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pic>
        <p:nvPicPr>
          <p:cNvPr id="214" name="Shape 214"/>
          <p:cNvPicPr preferRelativeResize="0"/>
          <p:nvPr/>
        </p:nvPicPr>
        <p:blipFill>
          <a:blip r:embed="rId3">
            <a:alphaModFix/>
          </a:blip>
          <a:stretch>
            <a:fillRect/>
          </a:stretch>
        </p:blipFill>
        <p:spPr>
          <a:xfrm>
            <a:off x="273825" y="1799475"/>
            <a:ext cx="8676576" cy="1898000"/>
          </a:xfrm>
          <a:prstGeom prst="rect">
            <a:avLst/>
          </a:prstGeom>
          <a:noFill/>
          <a:ln>
            <a:noFill/>
          </a:ln>
        </p:spPr>
      </p:pic>
      <p:sp>
        <p:nvSpPr>
          <p:cNvPr id="215" name="Shape 215"/>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       </a:t>
            </a:r>
            <a:br>
              <a:rPr lang="en"/>
            </a:br>
            <a:br>
              <a:rPr lang="en"/>
            </a:br>
            <a:br>
              <a:rPr lang="en"/>
            </a:br>
            <a:br>
              <a:rPr lang="en"/>
            </a:br>
            <a:br>
              <a:rPr lang="en"/>
            </a:b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297500" y="1399500"/>
            <a:ext cx="5860384" cy="341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3200400" lvl="0" indent="0" rtl="0">
              <a:spcBef>
                <a:spcPts val="0"/>
              </a:spcBef>
              <a:spcAft>
                <a:spcPts val="0"/>
              </a:spcAft>
              <a:buNone/>
            </a:pPr>
            <a:r>
              <a:rPr lang="en" dirty="0"/>
              <a:t>    Parity (2^0) =</a:t>
            </a:r>
            <a:endParaRPr dirty="0"/>
          </a:p>
          <a:p>
            <a:pPr marL="3200400" lvl="0" indent="0" rtl="0">
              <a:spcBef>
                <a:spcPts val="0"/>
              </a:spcBef>
              <a:spcAft>
                <a:spcPts val="0"/>
              </a:spcAft>
              <a:buNone/>
            </a:pPr>
            <a:r>
              <a:rPr lang="en" dirty="0"/>
              <a:t>    Parity (2^1)  =</a:t>
            </a:r>
            <a:endParaRPr dirty="0"/>
          </a:p>
          <a:p>
            <a:pPr marL="0" lvl="0" indent="0" rtl="0">
              <a:spcBef>
                <a:spcPts val="0"/>
              </a:spcBef>
              <a:spcAft>
                <a:spcPts val="0"/>
              </a:spcAft>
              <a:buNone/>
            </a:pPr>
            <a:r>
              <a:rPr lang="en" dirty="0"/>
              <a:t>                                           Parity (2^2) =</a:t>
            </a:r>
            <a:endParaRPr dirty="0"/>
          </a:p>
          <a:p>
            <a:pPr marL="0" lvl="0" indent="0" rtl="0">
              <a:spcBef>
                <a:spcPts val="0"/>
              </a:spcBef>
              <a:spcAft>
                <a:spcPts val="0"/>
              </a:spcAft>
              <a:buNone/>
            </a:pPr>
            <a:r>
              <a:rPr lang="en" dirty="0"/>
              <a:t>                                           Parity (2^3) =</a:t>
            </a:r>
            <a:endParaRPr dirty="0"/>
          </a:p>
          <a:p>
            <a:pPr marL="0" lvl="0" indent="0" rtl="0">
              <a:spcBef>
                <a:spcPts val="0"/>
              </a:spcBef>
              <a:spcAft>
                <a:spcPts val="0"/>
              </a:spcAft>
              <a:buNone/>
            </a:pPr>
            <a:r>
              <a:rPr lang="en" dirty="0"/>
              <a:t>                                           Parity (2^4) =</a:t>
            </a:r>
            <a:endParaRPr dirty="0"/>
          </a:p>
          <a:p>
            <a:pPr marL="0" lvl="0" indent="0" rtl="0">
              <a:spcBef>
                <a:spcPts val="0"/>
              </a:spcBef>
              <a:spcAft>
                <a:spcPts val="0"/>
              </a:spcAft>
              <a:buNone/>
            </a:pPr>
            <a:r>
              <a:rPr lang="en" dirty="0"/>
              <a:t>                                           Parity (2^5) =</a:t>
            </a:r>
            <a:endParaRPr dirty="0"/>
          </a:p>
          <a:p>
            <a:pPr marL="0" lvl="0" indent="0" rtl="0">
              <a:spcBef>
                <a:spcPts val="0"/>
              </a:spcBef>
              <a:spcAft>
                <a:spcPts val="0"/>
              </a:spcAft>
              <a:buNone/>
            </a:pPr>
            <a:endParaRPr dirty="0"/>
          </a:p>
          <a:p>
            <a:pPr marL="0" lvl="0" indent="0" algn="ctr" rtl="0">
              <a:spcBef>
                <a:spcPts val="0"/>
              </a:spcBef>
              <a:spcAft>
                <a:spcPts val="0"/>
              </a:spcAft>
              <a:buNone/>
            </a:pPr>
            <a:r>
              <a:rPr lang="en" dirty="0"/>
              <a:t>                                       </a:t>
            </a:r>
            <a:endParaRPr dirty="0"/>
          </a:p>
        </p:txBody>
      </p:sp>
      <p:pic>
        <p:nvPicPr>
          <p:cNvPr id="221" name="Shape 221"/>
          <p:cNvPicPr preferRelativeResize="0"/>
          <p:nvPr/>
        </p:nvPicPr>
        <p:blipFill>
          <a:blip r:embed="rId3">
            <a:alphaModFix/>
          </a:blip>
          <a:stretch>
            <a:fillRect/>
          </a:stretch>
        </p:blipFill>
        <p:spPr>
          <a:xfrm>
            <a:off x="1376025" y="1678413"/>
            <a:ext cx="3162300" cy="3133725"/>
          </a:xfrm>
          <a:prstGeom prst="rect">
            <a:avLst/>
          </a:prstGeom>
          <a:noFill/>
          <a:ln>
            <a:noFill/>
          </a:ln>
        </p:spPr>
      </p:pic>
      <p:sp>
        <p:nvSpPr>
          <p:cNvPr id="222" name="Shape 222"/>
          <p:cNvSpPr txBox="1"/>
          <p:nvPr/>
        </p:nvSpPr>
        <p:spPr>
          <a:xfrm>
            <a:off x="1387550" y="478475"/>
            <a:ext cx="6877800" cy="9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Montserrat"/>
                <a:ea typeface="Montserrat"/>
                <a:cs typeface="Montserrat"/>
                <a:sym typeface="Montserrat"/>
              </a:rPr>
              <a:t>The board has a natural parity that comes from the jailer’s arrangement of coins on it - count the number of heads in each segment</a:t>
            </a:r>
            <a:endParaRPr/>
          </a:p>
        </p:txBody>
      </p:sp>
      <p:sp>
        <p:nvSpPr>
          <p:cNvPr id="223" name="Shape 223"/>
          <p:cNvSpPr txBox="1"/>
          <p:nvPr/>
        </p:nvSpPr>
        <p:spPr>
          <a:xfrm>
            <a:off x="7033500" y="1794250"/>
            <a:ext cx="1327500" cy="214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chemeClr val="lt1"/>
                </a:solidFill>
                <a:latin typeface="Montserrat"/>
                <a:ea typeface="Montserrat"/>
                <a:cs typeface="Montserrat"/>
                <a:sym typeface="Montserrat"/>
              </a:rPr>
              <a:t>0</a:t>
            </a:r>
            <a:endParaRPr sz="2400">
              <a:solidFill>
                <a:schemeClr val="lt1"/>
              </a:solidFill>
              <a:latin typeface="Montserrat"/>
              <a:ea typeface="Montserrat"/>
              <a:cs typeface="Montserrat"/>
              <a:sym typeface="Montserrat"/>
            </a:endParaRPr>
          </a:p>
          <a:p>
            <a:pPr marL="0" lvl="0" indent="0" rtl="0">
              <a:spcBef>
                <a:spcPts val="0"/>
              </a:spcBef>
              <a:spcAft>
                <a:spcPts val="0"/>
              </a:spcAft>
              <a:buNone/>
            </a:pPr>
            <a:r>
              <a:rPr lang="en" sz="2400">
                <a:solidFill>
                  <a:schemeClr val="lt1"/>
                </a:solidFill>
                <a:latin typeface="Montserrat"/>
                <a:ea typeface="Montserrat"/>
                <a:cs typeface="Montserrat"/>
                <a:sym typeface="Montserrat"/>
              </a:rPr>
              <a:t> 1</a:t>
            </a:r>
            <a:endParaRPr sz="2400">
              <a:solidFill>
                <a:schemeClr val="lt1"/>
              </a:solidFill>
              <a:latin typeface="Montserrat"/>
              <a:ea typeface="Montserrat"/>
              <a:cs typeface="Montserrat"/>
              <a:sym typeface="Montserrat"/>
            </a:endParaRPr>
          </a:p>
          <a:p>
            <a:pPr marL="0" lvl="0" indent="0" rtl="0">
              <a:spcBef>
                <a:spcPts val="0"/>
              </a:spcBef>
              <a:spcAft>
                <a:spcPts val="0"/>
              </a:spcAft>
              <a:buNone/>
            </a:pPr>
            <a:r>
              <a:rPr lang="en" sz="2400">
                <a:solidFill>
                  <a:schemeClr val="lt1"/>
                </a:solidFill>
                <a:latin typeface="Montserrat"/>
                <a:ea typeface="Montserrat"/>
                <a:cs typeface="Montserrat"/>
                <a:sym typeface="Montserrat"/>
              </a:rPr>
              <a:t>0</a:t>
            </a:r>
            <a:endParaRPr sz="2400">
              <a:solidFill>
                <a:schemeClr val="lt1"/>
              </a:solidFill>
              <a:latin typeface="Montserrat"/>
              <a:ea typeface="Montserrat"/>
              <a:cs typeface="Montserrat"/>
              <a:sym typeface="Montserrat"/>
            </a:endParaRPr>
          </a:p>
          <a:p>
            <a:pPr marL="0" lvl="0" indent="0" rtl="0">
              <a:spcBef>
                <a:spcPts val="0"/>
              </a:spcBef>
              <a:spcAft>
                <a:spcPts val="0"/>
              </a:spcAft>
              <a:buNone/>
            </a:pPr>
            <a:r>
              <a:rPr lang="en" sz="2400">
                <a:solidFill>
                  <a:schemeClr val="lt1"/>
                </a:solidFill>
                <a:latin typeface="Montserrat"/>
                <a:ea typeface="Montserrat"/>
                <a:cs typeface="Montserrat"/>
                <a:sym typeface="Montserrat"/>
              </a:rPr>
              <a:t>0</a:t>
            </a:r>
            <a:endParaRPr sz="2400">
              <a:solidFill>
                <a:schemeClr val="lt1"/>
              </a:solidFill>
              <a:latin typeface="Montserrat"/>
              <a:ea typeface="Montserrat"/>
              <a:cs typeface="Montserrat"/>
              <a:sym typeface="Montserrat"/>
            </a:endParaRPr>
          </a:p>
          <a:p>
            <a:pPr marL="0" lvl="0" indent="0" rtl="0">
              <a:spcBef>
                <a:spcPts val="0"/>
              </a:spcBef>
              <a:spcAft>
                <a:spcPts val="0"/>
              </a:spcAft>
              <a:buNone/>
            </a:pPr>
            <a:r>
              <a:rPr lang="en" sz="2400">
                <a:solidFill>
                  <a:schemeClr val="lt1"/>
                </a:solidFill>
                <a:latin typeface="Montserrat"/>
                <a:ea typeface="Montserrat"/>
                <a:cs typeface="Montserrat"/>
                <a:sym typeface="Montserrat"/>
              </a:rPr>
              <a:t> 1</a:t>
            </a:r>
            <a:endParaRPr sz="2400">
              <a:solidFill>
                <a:schemeClr val="lt1"/>
              </a:solidFill>
              <a:latin typeface="Montserrat"/>
              <a:ea typeface="Montserrat"/>
              <a:cs typeface="Montserrat"/>
              <a:sym typeface="Montserrat"/>
            </a:endParaRPr>
          </a:p>
          <a:p>
            <a:pPr marL="0" lvl="0" indent="0" rtl="0">
              <a:spcBef>
                <a:spcPts val="0"/>
              </a:spcBef>
              <a:spcAft>
                <a:spcPts val="0"/>
              </a:spcAft>
              <a:buNone/>
            </a:pPr>
            <a:r>
              <a:rPr lang="en" sz="2400">
                <a:solidFill>
                  <a:schemeClr val="lt1"/>
                </a:solidFill>
                <a:latin typeface="Montserrat"/>
                <a:ea typeface="Montserrat"/>
                <a:cs typeface="Montserrat"/>
                <a:sym typeface="Montserrat"/>
              </a:rPr>
              <a:t> 1</a:t>
            </a:r>
            <a:endParaRPr sz="2400">
              <a:solidFill>
                <a:schemeClr val="lt1"/>
              </a:solidFill>
              <a:latin typeface="Montserrat"/>
              <a:ea typeface="Montserrat"/>
              <a:cs typeface="Montserrat"/>
              <a:sym typeface="Montserrat"/>
            </a:endParaRPr>
          </a:p>
        </p:txBody>
      </p:sp>
      <p:sp>
        <p:nvSpPr>
          <p:cNvPr id="224" name="Shape 224"/>
          <p:cNvSpPr txBox="1"/>
          <p:nvPr/>
        </p:nvSpPr>
        <p:spPr>
          <a:xfrm>
            <a:off x="4712875" y="3953700"/>
            <a:ext cx="3756000" cy="55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chemeClr val="lt1"/>
                </a:solidFill>
                <a:latin typeface="Montserrat"/>
                <a:ea typeface="Montserrat"/>
                <a:cs typeface="Montserrat"/>
                <a:sym typeface="Montserrat"/>
              </a:rPr>
              <a:t>                                           Board Parity: 110010</a:t>
            </a:r>
            <a:endParaRPr sz="24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1000"/>
                                        <p:tgtEl>
                                          <p:spTgt spid="2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1000"/>
                                        <p:tgtEl>
                                          <p:spTgt spid="2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500"/>
                                        <p:tgtEl>
                                          <p:spTgt spid="2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3">
                                            <p:txEl>
                                              <p:pRg st="0" end="0"/>
                                            </p:txEl>
                                          </p:spTgt>
                                        </p:tgtEl>
                                        <p:attrNameLst>
                                          <p:attrName>style.visibility</p:attrName>
                                        </p:attrNameLst>
                                      </p:cBhvr>
                                      <p:to>
                                        <p:strVal val="visible"/>
                                      </p:to>
                                    </p:set>
                                    <p:animEffect transition="in" filter="fade">
                                      <p:cBhvr>
                                        <p:cTn id="22" dur="1000"/>
                                        <p:tgtEl>
                                          <p:spTgt spid="22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3">
                                            <p:txEl>
                                              <p:pRg st="1" end="1"/>
                                            </p:txEl>
                                          </p:spTgt>
                                        </p:tgtEl>
                                        <p:attrNameLst>
                                          <p:attrName>style.visibility</p:attrName>
                                        </p:attrNameLst>
                                      </p:cBhvr>
                                      <p:to>
                                        <p:strVal val="visible"/>
                                      </p:to>
                                    </p:set>
                                    <p:animEffect transition="in" filter="fade">
                                      <p:cBhvr>
                                        <p:cTn id="27" dur="1000"/>
                                        <p:tgtEl>
                                          <p:spTgt spid="22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3">
                                            <p:txEl>
                                              <p:pRg st="2" end="2"/>
                                            </p:txEl>
                                          </p:spTgt>
                                        </p:tgtEl>
                                        <p:attrNameLst>
                                          <p:attrName>style.visibility</p:attrName>
                                        </p:attrNameLst>
                                      </p:cBhvr>
                                      <p:to>
                                        <p:strVal val="visible"/>
                                      </p:to>
                                    </p:set>
                                    <p:animEffect transition="in" filter="fade">
                                      <p:cBhvr>
                                        <p:cTn id="32" dur="1000"/>
                                        <p:tgtEl>
                                          <p:spTgt spid="22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3">
                                            <p:txEl>
                                              <p:pRg st="3" end="3"/>
                                            </p:txEl>
                                          </p:spTgt>
                                        </p:tgtEl>
                                        <p:attrNameLst>
                                          <p:attrName>style.visibility</p:attrName>
                                        </p:attrNameLst>
                                      </p:cBhvr>
                                      <p:to>
                                        <p:strVal val="visible"/>
                                      </p:to>
                                    </p:set>
                                    <p:animEffect transition="in" filter="fade">
                                      <p:cBhvr>
                                        <p:cTn id="37" dur="1000"/>
                                        <p:tgtEl>
                                          <p:spTgt spid="22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3">
                                            <p:txEl>
                                              <p:pRg st="4" end="4"/>
                                            </p:txEl>
                                          </p:spTgt>
                                        </p:tgtEl>
                                        <p:attrNameLst>
                                          <p:attrName>style.visibility</p:attrName>
                                        </p:attrNameLst>
                                      </p:cBhvr>
                                      <p:to>
                                        <p:strVal val="visible"/>
                                      </p:to>
                                    </p:set>
                                    <p:animEffect transition="in" filter="fade">
                                      <p:cBhvr>
                                        <p:cTn id="42" dur="1000"/>
                                        <p:tgtEl>
                                          <p:spTgt spid="22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3">
                                            <p:txEl>
                                              <p:pRg st="5" end="5"/>
                                            </p:txEl>
                                          </p:spTgt>
                                        </p:tgtEl>
                                        <p:attrNameLst>
                                          <p:attrName>style.visibility</p:attrName>
                                        </p:attrNameLst>
                                      </p:cBhvr>
                                      <p:to>
                                        <p:strVal val="visible"/>
                                      </p:to>
                                    </p:set>
                                    <p:animEffect transition="in" filter="fade">
                                      <p:cBhvr>
                                        <p:cTn id="47" dur="1000"/>
                                        <p:tgtEl>
                                          <p:spTgt spid="22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4"/>
                                        </p:tgtEl>
                                        <p:attrNameLst>
                                          <p:attrName>style.visibility</p:attrName>
                                        </p:attrNameLst>
                                      </p:cBhvr>
                                      <p:to>
                                        <p:strVal val="visible"/>
                                      </p:to>
                                    </p:set>
                                    <p:animEffect transition="in" filter="fade">
                                      <p:cBhvr>
                                        <p:cTn id="52" dur="10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ctr" rtl="0">
              <a:spcBef>
                <a:spcPts val="0"/>
              </a:spcBef>
              <a:spcAft>
                <a:spcPts val="0"/>
              </a:spcAft>
              <a:buNone/>
            </a:pPr>
            <a:endParaRPr dirty="0"/>
          </a:p>
          <a:p>
            <a:pPr marL="0" lvl="0" indent="0" algn="ctr">
              <a:spcBef>
                <a:spcPts val="0"/>
              </a:spcBef>
              <a:spcAft>
                <a:spcPts val="0"/>
              </a:spcAft>
              <a:buNone/>
            </a:pPr>
            <a:r>
              <a:rPr lang="en" dirty="0"/>
              <a:t>We now have a six-bit number encoded in the board…</a:t>
            </a:r>
            <a:endParaRPr dirty="0"/>
          </a:p>
          <a:p>
            <a:pPr marL="0" lvl="0" indent="0" algn="ctr">
              <a:spcBef>
                <a:spcPts val="0"/>
              </a:spcBef>
              <a:spcAft>
                <a:spcPts val="0"/>
              </a:spcAft>
              <a:buNone/>
            </a:pPr>
            <a:endParaRPr dirty="0"/>
          </a:p>
          <a:p>
            <a:pPr marL="0" lvl="0" indent="0" algn="ctr" rtl="0">
              <a:spcBef>
                <a:spcPts val="0"/>
              </a:spcBef>
              <a:spcAft>
                <a:spcPts val="0"/>
              </a:spcAft>
              <a:buNone/>
            </a:pPr>
            <a:r>
              <a:rPr lang="en" dirty="0"/>
              <a:t>How do we change it (the board’s parity) to the jailer’s number by flipping one coin?</a:t>
            </a:r>
            <a:endParaRPr dirty="0"/>
          </a:p>
          <a:p>
            <a:pPr marL="0" lvl="0" indent="0" algn="ctr"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xEl>
                                              <p:pRg st="4" end="4"/>
                                            </p:txEl>
                                          </p:spTgt>
                                        </p:tgtEl>
                                        <p:attrNameLst>
                                          <p:attrName>style.visibility</p:attrName>
                                        </p:attrNameLst>
                                      </p:cBhvr>
                                      <p:to>
                                        <p:strVal val="visible"/>
                                      </p:to>
                                    </p:set>
                                    <p:animEffect transition="in" filter="fade">
                                      <p:cBhvr>
                                        <p:cTn id="7" dur="1000"/>
                                        <p:tgtEl>
                                          <p:spTgt spid="22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9">
                                            <p:txEl>
                                              <p:pRg st="6" end="6"/>
                                            </p:txEl>
                                          </p:spTgt>
                                        </p:tgtEl>
                                        <p:attrNameLst>
                                          <p:attrName>style.visibility</p:attrName>
                                        </p:attrNameLst>
                                      </p:cBhvr>
                                      <p:to>
                                        <p:strVal val="visible"/>
                                      </p:to>
                                    </p:set>
                                    <p:animEffect transition="in" filter="fade">
                                      <p:cBhvr>
                                        <p:cTn id="12" dur="1000"/>
                                        <p:tgtEl>
                                          <p:spTgt spid="2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1297500" y="362550"/>
            <a:ext cx="7038900" cy="44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The jailer’s number    :   0  1  1  0  1  0</a:t>
            </a:r>
            <a:endParaRPr/>
          </a:p>
          <a:p>
            <a:pPr marL="0" lvl="0" indent="0" algn="ctr" rtl="0">
              <a:spcBef>
                <a:spcPts val="0"/>
              </a:spcBef>
              <a:spcAft>
                <a:spcPts val="0"/>
              </a:spcAft>
              <a:buNone/>
            </a:pPr>
            <a:endParaRPr/>
          </a:p>
          <a:p>
            <a:pPr marL="0" lvl="0" indent="0" algn="l" rtl="0">
              <a:spcBef>
                <a:spcPts val="0"/>
              </a:spcBef>
              <a:spcAft>
                <a:spcPts val="0"/>
              </a:spcAft>
              <a:buNone/>
            </a:pPr>
            <a:r>
              <a:rPr lang="en"/>
              <a:t>The board’s parity       :   1  1  0  0  1  0</a:t>
            </a:r>
            <a:endParaRPr/>
          </a:p>
          <a:p>
            <a:pPr marL="0" lvl="0" indent="0" algn="l" rtl="0">
              <a:spcBef>
                <a:spcPts val="0"/>
              </a:spcBef>
              <a:spcAft>
                <a:spcPts val="0"/>
              </a:spcAft>
              <a:buNone/>
            </a:pPr>
            <a:endParaRPr sz="2300"/>
          </a:p>
          <a:p>
            <a:pPr marL="0" lvl="0" indent="0" algn="l" rtl="0">
              <a:spcBef>
                <a:spcPts val="0"/>
              </a:spcBef>
              <a:spcAft>
                <a:spcPts val="0"/>
              </a:spcAft>
              <a:buNone/>
            </a:pPr>
            <a:r>
              <a:rPr lang="en" sz="2300"/>
              <a:t>-&gt; The 5th and 3rd bits of the board’s parity are different from the jailer’s number</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 sz="2300"/>
              <a:t>-&gt; So, on flipping one coin, the parity of the 5th and 3rd segments of the board should change</a:t>
            </a:r>
            <a:endParaRPr sz="2300"/>
          </a:p>
          <a:p>
            <a:pPr marL="0" lvl="0" indent="0" algn="l" rtl="0">
              <a:spcBef>
                <a:spcPts val="0"/>
              </a:spcBef>
              <a:spcAft>
                <a:spcPts val="0"/>
              </a:spcAft>
              <a:buNone/>
            </a:pPr>
            <a:endParaRPr sz="2300"/>
          </a:p>
          <a:p>
            <a:pPr marL="0" lvl="0" indent="0" algn="l" rtl="0">
              <a:spcBef>
                <a:spcPts val="0"/>
              </a:spcBef>
              <a:spcAft>
                <a:spcPts val="0"/>
              </a:spcAft>
              <a:buNone/>
            </a:pPr>
            <a:endParaRPr sz="2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xEl>
                                              <p:pRg st="1" end="1"/>
                                            </p:txEl>
                                          </p:spTgt>
                                        </p:tgtEl>
                                        <p:attrNameLst>
                                          <p:attrName>style.visibility</p:attrName>
                                        </p:attrNameLst>
                                      </p:cBhvr>
                                      <p:to>
                                        <p:strVal val="visible"/>
                                      </p:to>
                                    </p:set>
                                    <p:animEffect transition="in" filter="fade">
                                      <p:cBhvr>
                                        <p:cTn id="7" dur="1000"/>
                                        <p:tgtEl>
                                          <p:spTgt spid="2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xEl>
                                              <p:pRg st="3" end="3"/>
                                            </p:txEl>
                                          </p:spTgt>
                                        </p:tgtEl>
                                        <p:attrNameLst>
                                          <p:attrName>style.visibility</p:attrName>
                                        </p:attrNameLst>
                                      </p:cBhvr>
                                      <p:to>
                                        <p:strVal val="visible"/>
                                      </p:to>
                                    </p:set>
                                    <p:animEffect transition="in" filter="fade">
                                      <p:cBhvr>
                                        <p:cTn id="12" dur="1000"/>
                                        <p:tgtEl>
                                          <p:spTgt spid="23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4">
                                            <p:txEl>
                                              <p:pRg st="5" end="5"/>
                                            </p:txEl>
                                          </p:spTgt>
                                        </p:tgtEl>
                                        <p:attrNameLst>
                                          <p:attrName>style.visibility</p:attrName>
                                        </p:attrNameLst>
                                      </p:cBhvr>
                                      <p:to>
                                        <p:strVal val="visible"/>
                                      </p:to>
                                    </p:set>
                                    <p:animEffect transition="in" filter="fade">
                                      <p:cBhvr>
                                        <p:cTn id="17" dur="1000"/>
                                        <p:tgtEl>
                                          <p:spTgt spid="23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4">
                                            <p:txEl>
                                              <p:pRg st="7" end="7"/>
                                            </p:txEl>
                                          </p:spTgt>
                                        </p:tgtEl>
                                        <p:attrNameLst>
                                          <p:attrName>style.visibility</p:attrName>
                                        </p:attrNameLst>
                                      </p:cBhvr>
                                      <p:to>
                                        <p:strVal val="visible"/>
                                      </p:to>
                                    </p:set>
                                    <p:animEffect transition="in" filter="fade">
                                      <p:cBhvr>
                                        <p:cTn id="22" dur="1000"/>
                                        <p:tgtEl>
                                          <p:spTgt spid="23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a:t>-&gt; The coin to be flipped belongs to only the 5th and 3rd segments of the board</a:t>
            </a:r>
            <a:endParaRPr sz="2000"/>
          </a:p>
          <a:p>
            <a:pPr marL="0" lvl="0" indent="0" algn="ctr" rtl="0">
              <a:spcBef>
                <a:spcPts val="0"/>
              </a:spcBef>
              <a:spcAft>
                <a:spcPts val="0"/>
              </a:spcAft>
              <a:buNone/>
            </a:pPr>
            <a:endParaRPr sz="2100"/>
          </a:p>
          <a:p>
            <a:pPr marL="0" lvl="0" indent="0" algn="l" rtl="0">
              <a:spcBef>
                <a:spcPts val="0"/>
              </a:spcBef>
              <a:spcAft>
                <a:spcPts val="0"/>
              </a:spcAft>
              <a:buNone/>
            </a:pPr>
            <a:r>
              <a:rPr lang="en" sz="2100"/>
              <a:t>-&gt; This coin is 101000 (40)</a:t>
            </a:r>
            <a:endParaRPr sz="2100"/>
          </a:p>
          <a:p>
            <a:pPr marL="0" lvl="0" indent="0" algn="l" rtl="0">
              <a:spcBef>
                <a:spcPts val="0"/>
              </a:spcBef>
              <a:spcAft>
                <a:spcPts val="0"/>
              </a:spcAft>
              <a:buNone/>
            </a:pPr>
            <a:endParaRPr sz="2100"/>
          </a:p>
          <a:p>
            <a:pPr marL="0" lvl="0" indent="0" algn="l" rtl="0">
              <a:spcBef>
                <a:spcPts val="0"/>
              </a:spcBef>
              <a:spcAft>
                <a:spcPts val="0"/>
              </a:spcAft>
              <a:buNone/>
            </a:pPr>
            <a:r>
              <a:rPr lang="en" sz="2100"/>
              <a:t>-&gt; So when you flip coin #40, the parity of the board will be equal to the jailer’s square</a:t>
            </a:r>
            <a:endParaRPr sz="2100"/>
          </a:p>
          <a:p>
            <a:pPr marL="0" lvl="0" indent="0" algn="l" rtl="0">
              <a:spcBef>
                <a:spcPts val="0"/>
              </a:spcBef>
              <a:spcAft>
                <a:spcPts val="0"/>
              </a:spcAft>
              <a:buNone/>
            </a:pPr>
            <a:endParaRPr sz="2100"/>
          </a:p>
          <a:p>
            <a:pPr marL="0" lvl="0" indent="0" algn="l" rtl="0">
              <a:spcBef>
                <a:spcPts val="0"/>
              </a:spcBef>
              <a:spcAft>
                <a:spcPts val="0"/>
              </a:spcAft>
              <a:buNone/>
            </a:pPr>
            <a:r>
              <a:rPr lang="en" sz="2100"/>
              <a:t>-&gt; This is exactly the definition of the XOR operation - XOR a bit with 1 if you want it to change and with 0 if you don’t</a:t>
            </a:r>
            <a:endParaRPr sz="2100"/>
          </a:p>
          <a:p>
            <a:pPr marL="0" lvl="0" indent="0" algn="l" rtl="0">
              <a:spcBef>
                <a:spcPts val="0"/>
              </a:spcBef>
              <a:spcAft>
                <a:spcPts val="0"/>
              </a:spcAft>
              <a:buNone/>
            </a:pPr>
            <a:endParaRPr sz="2100"/>
          </a:p>
          <a:p>
            <a:pPr marL="0" lvl="0" indent="0" rtl="0">
              <a:spcBef>
                <a:spcPts val="0"/>
              </a:spcBef>
              <a:spcAft>
                <a:spcPts val="0"/>
              </a:spcAft>
              <a:buNone/>
            </a:pPr>
            <a:r>
              <a:rPr lang="en" sz="2100"/>
              <a:t>-&gt; So the coin to be flipped is nothing but (jailer’s number) XOR (Board’s parity).</a:t>
            </a:r>
            <a:endParaRPr sz="2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animEffect transition="in" filter="fade">
                                      <p:cBhvr>
                                        <p:cTn id="7" dur="1000"/>
                                        <p:tgtEl>
                                          <p:spTgt spid="2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xEl>
                                              <p:pRg st="2" end="2"/>
                                            </p:txEl>
                                          </p:spTgt>
                                        </p:tgtEl>
                                        <p:attrNameLst>
                                          <p:attrName>style.visibility</p:attrName>
                                        </p:attrNameLst>
                                      </p:cBhvr>
                                      <p:to>
                                        <p:strVal val="visible"/>
                                      </p:to>
                                    </p:set>
                                    <p:animEffect transition="in" filter="fade">
                                      <p:cBhvr>
                                        <p:cTn id="12" dur="1000"/>
                                        <p:tgtEl>
                                          <p:spTgt spid="2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
                                            <p:txEl>
                                              <p:pRg st="4" end="4"/>
                                            </p:txEl>
                                          </p:spTgt>
                                        </p:tgtEl>
                                        <p:attrNameLst>
                                          <p:attrName>style.visibility</p:attrName>
                                        </p:attrNameLst>
                                      </p:cBhvr>
                                      <p:to>
                                        <p:strVal val="visible"/>
                                      </p:to>
                                    </p:set>
                                    <p:animEffect transition="in" filter="fade">
                                      <p:cBhvr>
                                        <p:cTn id="17" dur="1000"/>
                                        <p:tgtEl>
                                          <p:spTgt spid="23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9">
                                            <p:txEl>
                                              <p:pRg st="6" end="6"/>
                                            </p:txEl>
                                          </p:spTgt>
                                        </p:tgtEl>
                                        <p:attrNameLst>
                                          <p:attrName>style.visibility</p:attrName>
                                        </p:attrNameLst>
                                      </p:cBhvr>
                                      <p:to>
                                        <p:strVal val="visible"/>
                                      </p:to>
                                    </p:set>
                                    <p:animEffect transition="in" filter="fade">
                                      <p:cBhvr>
                                        <p:cTn id="22" dur="1000"/>
                                        <p:tgtEl>
                                          <p:spTgt spid="23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9">
                                            <p:txEl>
                                              <p:pRg st="8" end="8"/>
                                            </p:txEl>
                                          </p:spTgt>
                                        </p:tgtEl>
                                        <p:attrNameLst>
                                          <p:attrName>style.visibility</p:attrName>
                                        </p:attrNameLst>
                                      </p:cBhvr>
                                      <p:to>
                                        <p:strVal val="visible"/>
                                      </p:to>
                                    </p:set>
                                    <p:animEffect transition="in" filter="fade">
                                      <p:cBhvr>
                                        <p:cTn id="27" dur="1000"/>
                                        <p:tgtEl>
                                          <p:spTgt spid="2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Yay!</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Bits can save your life.</a:t>
            </a:r>
            <a:br>
              <a:rPr lang="en" dirty="0"/>
            </a:br>
            <a:br>
              <a:rPr lang="en" dirty="0"/>
            </a:br>
            <a:endParaRPr dirty="0"/>
          </a:p>
        </p:txBody>
      </p:sp>
      <p:pic>
        <p:nvPicPr>
          <p:cNvPr id="3" name="Picture 2">
            <a:extLst>
              <a:ext uri="{FF2B5EF4-FFF2-40B4-BE49-F238E27FC236}">
                <a16:creationId xmlns:a16="http://schemas.microsoft.com/office/drawing/2014/main" id="{3B3D0A12-9DB4-4403-8810-89968D68F5DB}"/>
              </a:ext>
            </a:extLst>
          </p:cNvPr>
          <p:cNvPicPr>
            <a:picLocks noChangeAspect="1"/>
          </p:cNvPicPr>
          <p:nvPr/>
        </p:nvPicPr>
        <p:blipFill>
          <a:blip r:embed="rId3"/>
          <a:stretch>
            <a:fillRect/>
          </a:stretch>
        </p:blipFill>
        <p:spPr>
          <a:xfrm>
            <a:off x="3316762" y="2250051"/>
            <a:ext cx="3000375" cy="20002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Warm Up</a:t>
            </a:r>
            <a:endParaRPr/>
          </a:p>
          <a:p>
            <a:pPr marL="0" lvl="0" indent="0" rtl="0">
              <a:spcBef>
                <a:spcPts val="0"/>
              </a:spcBef>
              <a:spcAft>
                <a:spcPts val="0"/>
              </a:spcAft>
              <a:buNone/>
            </a:pPr>
            <a:br>
              <a:rPr lang="en"/>
            </a:br>
            <a:endParaRPr/>
          </a:p>
          <a:p>
            <a:pPr marL="457200" lvl="0" indent="-381000" rtl="0">
              <a:spcBef>
                <a:spcPts val="0"/>
              </a:spcBef>
              <a:spcAft>
                <a:spcPts val="0"/>
              </a:spcAft>
              <a:buSzPts val="2400"/>
              <a:buChar char="●"/>
            </a:pPr>
            <a:r>
              <a:rPr lang="en"/>
              <a:t>A King somewhere far, far away is throwing a party</a:t>
            </a:r>
            <a:br>
              <a:rPr lang="en"/>
            </a:br>
            <a:br>
              <a:rPr lang="en"/>
            </a:br>
            <a:br>
              <a:rPr lang="en"/>
            </a:br>
            <a:endParaRPr/>
          </a:p>
          <a:p>
            <a:pPr marL="457200" lvl="0" indent="-381000" rtl="0">
              <a:spcBef>
                <a:spcPts val="0"/>
              </a:spcBef>
              <a:spcAft>
                <a:spcPts val="0"/>
              </a:spcAft>
              <a:buSzPts val="2400"/>
              <a:buChar char="●"/>
            </a:pPr>
            <a:r>
              <a:rPr lang="en"/>
              <a:t>1 of the 1000 bottles of wine to be served is poisoned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2" end="2"/>
                                            </p:txEl>
                                          </p:spTgt>
                                        </p:tgtEl>
                                        <p:attrNameLst>
                                          <p:attrName>style.visibility</p:attrName>
                                        </p:attrNameLst>
                                      </p:cBhvr>
                                      <p:to>
                                        <p:strVal val="visible"/>
                                      </p:to>
                                    </p:set>
                                    <p:animEffect transition="in" filter="fade">
                                      <p:cBhvr>
                                        <p:cTn id="7" dur="1000"/>
                                        <p:tgtEl>
                                          <p:spTgt spid="14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xEl>
                                              <p:pRg st="3" end="3"/>
                                            </p:txEl>
                                          </p:spTgt>
                                        </p:tgtEl>
                                        <p:attrNameLst>
                                          <p:attrName>style.visibility</p:attrName>
                                        </p:attrNameLst>
                                      </p:cBhvr>
                                      <p:to>
                                        <p:strVal val="visible"/>
                                      </p:to>
                                    </p:set>
                                    <p:animEffect transition="in" filter="fade">
                                      <p:cBhvr>
                                        <p:cTn id="12" dur="1000"/>
                                        <p:tgtEl>
                                          <p:spTgt spid="1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Some bit twiddling hacks</a:t>
            </a:r>
            <a:endParaRPr dirty="0"/>
          </a:p>
          <a:p>
            <a:pPr marL="0" lvl="0" indent="0" algn="ctr" rtl="0">
              <a:spcBef>
                <a:spcPts val="0"/>
              </a:spcBef>
              <a:spcAft>
                <a:spcPts val="0"/>
              </a:spcAft>
              <a:buNone/>
            </a:pPr>
            <a:br>
              <a:rPr lang="en-IN" dirty="0"/>
            </a:br>
            <a:endParaRPr dirty="0"/>
          </a:p>
          <a:p>
            <a:pPr marL="0" lvl="0" indent="0" rtl="0">
              <a:spcBef>
                <a:spcPts val="0"/>
              </a:spcBef>
              <a:spcAft>
                <a:spcPts val="0"/>
              </a:spcAft>
              <a:buNone/>
            </a:pPr>
            <a:r>
              <a:rPr lang="en" dirty="0"/>
              <a:t>-&gt; </a:t>
            </a:r>
            <a:r>
              <a:rPr lang="en-IN" dirty="0"/>
              <a:t>To compute the sign of an </a:t>
            </a:r>
            <a:r>
              <a:rPr lang="en-IN" dirty="0" err="1"/>
              <a:t>int</a:t>
            </a:r>
            <a:r>
              <a:rPr lang="en-IN" dirty="0"/>
              <a:t>, you can do </a:t>
            </a:r>
            <a:br>
              <a:rPr lang="en-IN" dirty="0"/>
            </a:br>
            <a:br>
              <a:rPr lang="en-IN" dirty="0"/>
            </a:br>
            <a:r>
              <a:rPr lang="en-IN" dirty="0"/>
              <a:t>      </a:t>
            </a:r>
            <a:r>
              <a:rPr lang="en-IN" dirty="0" err="1">
                <a:latin typeface="Consolas" panose="020B0609020204030204" pitchFamily="49" charset="0"/>
              </a:rPr>
              <a:t>int</a:t>
            </a:r>
            <a:r>
              <a:rPr lang="en-IN" dirty="0"/>
              <a:t> s</a:t>
            </a:r>
            <a:r>
              <a:rPr lang="en-IN" dirty="0">
                <a:latin typeface="Consolas" panose="020B0609020204030204" pitchFamily="49" charset="0"/>
              </a:rPr>
              <a:t>ign = n &gt;&gt; (</a:t>
            </a:r>
            <a:r>
              <a:rPr lang="en-IN" dirty="0" err="1">
                <a:latin typeface="Consolas" panose="020B0609020204030204" pitchFamily="49" charset="0"/>
              </a:rPr>
              <a:t>sizeof</a:t>
            </a:r>
            <a:r>
              <a:rPr lang="en-IN" dirty="0">
                <a:latin typeface="Consolas" panose="020B0609020204030204" pitchFamily="49" charset="0"/>
              </a:rPr>
              <a:t>(</a:t>
            </a:r>
            <a:r>
              <a:rPr lang="en-IN" dirty="0" err="1">
                <a:latin typeface="Consolas" panose="020B0609020204030204" pitchFamily="49" charset="0"/>
              </a:rPr>
              <a:t>int</a:t>
            </a:r>
            <a:r>
              <a:rPr lang="en-IN" dirty="0">
                <a:latin typeface="Consolas" panose="020B0609020204030204" pitchFamily="49" charset="0"/>
              </a:rPr>
              <a:t>) * 8 – 1)</a:t>
            </a:r>
            <a:br>
              <a:rPr lang="en-IN" dirty="0">
                <a:latin typeface="Consolas" panose="020B0609020204030204" pitchFamily="49" charset="0"/>
              </a:rPr>
            </a:br>
            <a:br>
              <a:rPr lang="en-IN" dirty="0">
                <a:latin typeface="Consolas" panose="020B0609020204030204" pitchFamily="49" charset="0"/>
              </a:rPr>
            </a:br>
            <a:br>
              <a:rPr lang="en-IN" dirty="0">
                <a:latin typeface="Consolas" panose="020B0609020204030204" pitchFamily="49" charset="0"/>
              </a:rPr>
            </a:br>
            <a:r>
              <a:rPr lang="en-IN" dirty="0">
                <a:latin typeface="Montserrat" panose="020B0604020202020204" charset="0"/>
              </a:rPr>
              <a:t>-&gt; This is faster than </a:t>
            </a:r>
            <a:r>
              <a:rPr lang="en-IN" dirty="0">
                <a:latin typeface="Consolas" panose="020B0609020204030204" pitchFamily="49" charset="0"/>
              </a:rPr>
              <a:t>if (n &lt; 0)</a:t>
            </a:r>
            <a:r>
              <a:rPr lang="en-IN" dirty="0">
                <a:latin typeface="Montserrat" panose="020B0604020202020204" charset="0"/>
              </a:rPr>
              <a:t> as there is  </a:t>
            </a:r>
            <a:br>
              <a:rPr lang="en-IN" dirty="0">
                <a:latin typeface="Montserrat" panose="020B0604020202020204" charset="0"/>
              </a:rPr>
            </a:br>
            <a:br>
              <a:rPr lang="en-IN" dirty="0">
                <a:latin typeface="Montserrat" panose="020B0604020202020204" charset="0"/>
              </a:rPr>
            </a:br>
            <a:r>
              <a:rPr lang="en-IN" dirty="0">
                <a:latin typeface="Montserrat" panose="020B0604020202020204" charset="0"/>
              </a:rPr>
              <a:t>     no branch/jump instruction involved</a:t>
            </a:r>
            <a:br>
              <a:rPr lang="en-IN" dirty="0">
                <a:latin typeface="Consolas" panose="020B0609020204030204" pitchFamily="49" charset="0"/>
              </a:rPr>
            </a:br>
            <a:br>
              <a:rPr lang="en-IN" dirty="0">
                <a:latin typeface="Consolas" panose="020B0609020204030204" pitchFamily="49" charset="0"/>
              </a:rPr>
            </a:br>
            <a:endParaRPr dirty="0">
              <a:latin typeface="Consolas" panose="020B0609020204030204" pitchFamily="49" charset="0"/>
            </a:endParaRPr>
          </a:p>
        </p:txBody>
      </p:sp>
    </p:spTree>
    <p:extLst>
      <p:ext uri="{BB962C8B-B14F-4D97-AF65-F5344CB8AC3E}">
        <p14:creationId xmlns:p14="http://schemas.microsoft.com/office/powerpoint/2010/main" val="3441807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Some bit twiddling hacks</a:t>
            </a:r>
            <a:endParaRPr dirty="0"/>
          </a:p>
          <a:p>
            <a:pPr marL="0" lvl="0" indent="0" algn="ctr" rtl="0">
              <a:spcBef>
                <a:spcPts val="0"/>
              </a:spcBef>
              <a:spcAft>
                <a:spcPts val="0"/>
              </a:spcAft>
              <a:buNone/>
            </a:pPr>
            <a:endParaRPr dirty="0"/>
          </a:p>
          <a:p>
            <a:pPr marL="0" lvl="0" indent="0" algn="ctr" rtl="0">
              <a:spcBef>
                <a:spcPts val="0"/>
              </a:spcBef>
              <a:spcAft>
                <a:spcPts val="0"/>
              </a:spcAft>
              <a:buNone/>
            </a:pPr>
            <a:br>
              <a:rPr lang="en" dirty="0"/>
            </a:br>
            <a:br>
              <a:rPr lang="en" dirty="0"/>
            </a:br>
            <a:br>
              <a:rPr lang="en" dirty="0"/>
            </a:br>
            <a:r>
              <a:rPr lang="en-IN" dirty="0"/>
              <a:t>To check if 2 </a:t>
            </a:r>
            <a:r>
              <a:rPr lang="en-IN" dirty="0" err="1"/>
              <a:t>ints</a:t>
            </a:r>
            <a:r>
              <a:rPr lang="en-IN" dirty="0"/>
              <a:t> have opposite signs</a:t>
            </a:r>
            <a:br>
              <a:rPr lang="en-IN" dirty="0"/>
            </a:br>
            <a:br>
              <a:rPr lang="en-IN" dirty="0"/>
            </a:br>
            <a:r>
              <a:rPr lang="en-IN" dirty="0">
                <a:latin typeface="Consolas" panose="020B0609020204030204" pitchFamily="49" charset="0"/>
              </a:rPr>
              <a:t>bool</a:t>
            </a:r>
            <a:r>
              <a:rPr lang="en-IN" dirty="0"/>
              <a:t> a</a:t>
            </a:r>
            <a:r>
              <a:rPr lang="en-IN" dirty="0">
                <a:latin typeface="Consolas" panose="020B0609020204030204" pitchFamily="49" charset="0"/>
              </a:rPr>
              <a:t> = ( (x ^ y) &lt; 0 )</a:t>
            </a:r>
            <a:br>
              <a:rPr lang="en-IN" dirty="0">
                <a:latin typeface="Consolas" panose="020B0609020204030204" pitchFamily="49" charset="0"/>
              </a:rPr>
            </a:br>
            <a:br>
              <a:rPr lang="en-IN" dirty="0">
                <a:latin typeface="Consolas" panose="020B0609020204030204" pitchFamily="49" charset="0"/>
              </a:rPr>
            </a:br>
            <a:br>
              <a:rPr lang="en-IN" dirty="0">
                <a:latin typeface="Consolas" panose="020B0609020204030204" pitchFamily="49" charset="0"/>
              </a:rPr>
            </a:br>
            <a:br>
              <a:rPr lang="en-IN" dirty="0">
                <a:latin typeface="Consolas" panose="020B0609020204030204" pitchFamily="49" charset="0"/>
              </a:rPr>
            </a:br>
            <a:br>
              <a:rPr lang="en-IN" dirty="0">
                <a:latin typeface="Consolas" panose="020B0609020204030204" pitchFamily="49" charset="0"/>
              </a:rPr>
            </a:br>
            <a:endParaRPr dirty="0">
              <a:latin typeface="Consolas" panose="020B0609020204030204" pitchFamily="49" charset="0"/>
            </a:endParaRPr>
          </a:p>
        </p:txBody>
      </p:sp>
    </p:spTree>
    <p:extLst>
      <p:ext uri="{BB962C8B-B14F-4D97-AF65-F5344CB8AC3E}">
        <p14:creationId xmlns:p14="http://schemas.microsoft.com/office/powerpoint/2010/main" val="1241388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Some bit twiddling hacks</a:t>
            </a:r>
            <a:endParaRPr dirty="0"/>
          </a:p>
          <a:p>
            <a:pPr marL="0" lvl="0" indent="0" algn="ctr" rtl="0">
              <a:spcBef>
                <a:spcPts val="0"/>
              </a:spcBef>
              <a:spcAft>
                <a:spcPts val="0"/>
              </a:spcAft>
              <a:buNone/>
            </a:pPr>
            <a:endParaRPr dirty="0"/>
          </a:p>
          <a:p>
            <a:pPr marL="0" lvl="0" indent="0" algn="ctr" rtl="0">
              <a:spcBef>
                <a:spcPts val="0"/>
              </a:spcBef>
              <a:spcAft>
                <a:spcPts val="0"/>
              </a:spcAft>
              <a:buNone/>
            </a:pPr>
            <a:br>
              <a:rPr lang="en" dirty="0"/>
            </a:br>
            <a:br>
              <a:rPr lang="en" dirty="0"/>
            </a:br>
            <a:br>
              <a:rPr lang="en" dirty="0"/>
            </a:br>
            <a:r>
              <a:rPr lang="en-IN" dirty="0"/>
              <a:t>To check if an </a:t>
            </a:r>
            <a:r>
              <a:rPr lang="en-IN" dirty="0" err="1"/>
              <a:t>int</a:t>
            </a:r>
            <a:r>
              <a:rPr lang="en-IN" dirty="0"/>
              <a:t> is a power of 2</a:t>
            </a:r>
            <a:br>
              <a:rPr lang="en-IN" dirty="0"/>
            </a:br>
            <a:br>
              <a:rPr lang="en-IN" dirty="0"/>
            </a:br>
            <a:r>
              <a:rPr lang="en-IN" dirty="0">
                <a:latin typeface="Consolas" panose="020B0609020204030204" pitchFamily="49" charset="0"/>
              </a:rPr>
              <a:t>bool</a:t>
            </a:r>
            <a:r>
              <a:rPr lang="en-IN" dirty="0"/>
              <a:t> a</a:t>
            </a:r>
            <a:r>
              <a:rPr lang="en-IN" dirty="0">
                <a:latin typeface="Consolas" panose="020B0609020204030204" pitchFamily="49" charset="0"/>
              </a:rPr>
              <a:t> = ( (x &amp; x-1) == 0 )</a:t>
            </a:r>
            <a:br>
              <a:rPr lang="en-IN" dirty="0">
                <a:latin typeface="Consolas" panose="020B0609020204030204" pitchFamily="49" charset="0"/>
              </a:rPr>
            </a:br>
            <a:br>
              <a:rPr lang="en-IN" dirty="0">
                <a:latin typeface="Consolas" panose="020B0609020204030204" pitchFamily="49" charset="0"/>
              </a:rPr>
            </a:br>
            <a:br>
              <a:rPr lang="en-IN" dirty="0">
                <a:latin typeface="Consolas" panose="020B0609020204030204" pitchFamily="49" charset="0"/>
              </a:rPr>
            </a:br>
            <a:br>
              <a:rPr lang="en-IN" dirty="0">
                <a:latin typeface="Consolas" panose="020B0609020204030204" pitchFamily="49" charset="0"/>
              </a:rPr>
            </a:br>
            <a:br>
              <a:rPr lang="en-IN" dirty="0">
                <a:latin typeface="Consolas" panose="020B0609020204030204" pitchFamily="49" charset="0"/>
              </a:rPr>
            </a:br>
            <a:endParaRPr dirty="0">
              <a:latin typeface="Consolas" panose="020B0609020204030204" pitchFamily="49" charset="0"/>
            </a:endParaRPr>
          </a:p>
        </p:txBody>
      </p:sp>
    </p:spTree>
    <p:extLst>
      <p:ext uri="{BB962C8B-B14F-4D97-AF65-F5344CB8AC3E}">
        <p14:creationId xmlns:p14="http://schemas.microsoft.com/office/powerpoint/2010/main" val="629490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Take this problem home!</a:t>
            </a:r>
            <a:endParaRPr dirty="0"/>
          </a:p>
          <a:p>
            <a:pPr marL="0" lvl="0" indent="0" algn="ctr" rtl="0">
              <a:spcBef>
                <a:spcPts val="0"/>
              </a:spcBef>
              <a:spcAft>
                <a:spcPts val="0"/>
              </a:spcAft>
              <a:buNone/>
            </a:pPr>
            <a:endParaRPr dirty="0"/>
          </a:p>
          <a:p>
            <a:pPr lvl="0" algn="ctr"/>
            <a:br>
              <a:rPr lang="en" dirty="0"/>
            </a:br>
            <a:br>
              <a:rPr lang="en" dirty="0"/>
            </a:br>
            <a:br>
              <a:rPr lang="en" dirty="0"/>
            </a:br>
            <a:r>
              <a:rPr lang="en-IN" dirty="0"/>
              <a:t>To compute min(</a:t>
            </a:r>
            <a:r>
              <a:rPr lang="en-IN" dirty="0" err="1"/>
              <a:t>x,y</a:t>
            </a:r>
            <a:r>
              <a:rPr lang="en-IN" dirty="0"/>
              <a:t>)</a:t>
            </a:r>
            <a:br>
              <a:rPr lang="en-IN" dirty="0"/>
            </a:br>
            <a:br>
              <a:rPr lang="en-IN" dirty="0"/>
            </a:br>
            <a:r>
              <a:rPr lang="en-IN" dirty="0" err="1">
                <a:latin typeface="Consolas" panose="020B0609020204030204" pitchFamily="49" charset="0"/>
              </a:rPr>
              <a:t>int</a:t>
            </a:r>
            <a:r>
              <a:rPr lang="en-IN" dirty="0">
                <a:latin typeface="Consolas" panose="020B0609020204030204" pitchFamily="49" charset="0"/>
              </a:rPr>
              <a:t> min </a:t>
            </a:r>
            <a:r>
              <a:rPr lang="es-ES" dirty="0">
                <a:latin typeface="Consolas" panose="020B0609020204030204" pitchFamily="49" charset="0"/>
              </a:rPr>
              <a:t>= y ^ ((x ^ y) &amp; -(x &lt; y))</a:t>
            </a:r>
            <a:br>
              <a:rPr lang="en-IN" dirty="0">
                <a:latin typeface="Consolas" panose="020B0609020204030204" pitchFamily="49" charset="0"/>
              </a:rPr>
            </a:br>
            <a:br>
              <a:rPr lang="en-IN" dirty="0">
                <a:latin typeface="Consolas" panose="020B0609020204030204" pitchFamily="49" charset="0"/>
              </a:rPr>
            </a:br>
            <a:br>
              <a:rPr lang="en-IN" dirty="0">
                <a:latin typeface="Consolas" panose="020B0609020204030204" pitchFamily="49" charset="0"/>
              </a:rPr>
            </a:br>
            <a:br>
              <a:rPr lang="en-IN" dirty="0">
                <a:latin typeface="Consolas" panose="020B0609020204030204" pitchFamily="49" charset="0"/>
              </a:rPr>
            </a:br>
            <a:br>
              <a:rPr lang="en-IN" dirty="0">
                <a:latin typeface="Consolas" panose="020B0609020204030204" pitchFamily="49" charset="0"/>
              </a:rPr>
            </a:br>
            <a:endParaRPr dirty="0">
              <a:latin typeface="Consolas" panose="020B0609020204030204" pitchFamily="49" charset="0"/>
            </a:endParaRPr>
          </a:p>
        </p:txBody>
      </p:sp>
    </p:spTree>
    <p:extLst>
      <p:ext uri="{BB962C8B-B14F-4D97-AF65-F5344CB8AC3E}">
        <p14:creationId xmlns:p14="http://schemas.microsoft.com/office/powerpoint/2010/main" val="813460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3" name="Picture 2" descr="A close up of a red wall&#10;&#10;Description generated with high confidence">
            <a:extLst>
              <a:ext uri="{FF2B5EF4-FFF2-40B4-BE49-F238E27FC236}">
                <a16:creationId xmlns:a16="http://schemas.microsoft.com/office/drawing/2014/main" id="{31D8DBF6-E248-4BB2-9F06-B278ABCC96D4}"/>
              </a:ext>
            </a:extLst>
          </p:cNvPr>
          <p:cNvPicPr>
            <a:picLocks noChangeAspect="1"/>
          </p:cNvPicPr>
          <p:nvPr/>
        </p:nvPicPr>
        <p:blipFill>
          <a:blip r:embed="rId3"/>
          <a:stretch>
            <a:fillRect/>
          </a:stretch>
        </p:blipFill>
        <p:spPr>
          <a:xfrm>
            <a:off x="1201602" y="619433"/>
            <a:ext cx="7233730" cy="4050889"/>
          </a:xfrm>
          <a:prstGeom prst="rect">
            <a:avLst/>
          </a:prstGeom>
        </p:spPr>
      </p:pic>
    </p:spTree>
    <p:extLst>
      <p:ext uri="{BB962C8B-B14F-4D97-AF65-F5344CB8AC3E}">
        <p14:creationId xmlns:p14="http://schemas.microsoft.com/office/powerpoint/2010/main" val="3385651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1297500" y="885150"/>
            <a:ext cx="7038900" cy="3927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br>
              <a:rPr lang="en"/>
            </a:br>
            <a:endParaRPr/>
          </a:p>
          <a:p>
            <a:pPr marL="457200" lvl="0" indent="-381000" rtl="0">
              <a:spcBef>
                <a:spcPts val="0"/>
              </a:spcBef>
              <a:spcAft>
                <a:spcPts val="0"/>
              </a:spcAft>
              <a:buSzPts val="2400"/>
              <a:buChar char="●"/>
            </a:pPr>
            <a:r>
              <a:rPr lang="en"/>
              <a:t>He has exactly 10 prisoners on death row at his disposal to test the wine</a:t>
            </a:r>
            <a:br>
              <a:rPr lang="en"/>
            </a:br>
            <a:br>
              <a:rPr lang="en"/>
            </a:br>
            <a:br>
              <a:rPr lang="en"/>
            </a:br>
            <a:endParaRPr/>
          </a:p>
          <a:p>
            <a:pPr marL="457200" lvl="0" indent="-381000" rtl="0">
              <a:spcBef>
                <a:spcPts val="0"/>
              </a:spcBef>
              <a:spcAft>
                <a:spcPts val="0"/>
              </a:spcAft>
              <a:buSzPts val="2400"/>
              <a:buChar char="●"/>
            </a:pPr>
            <a:r>
              <a:rPr lang="en"/>
              <a:t>The poison takes 24 hours to act on the body</a:t>
            </a:r>
            <a:endParaRPr/>
          </a:p>
          <a:p>
            <a:pPr marL="0" lvl="0" indent="0" rtl="0">
              <a:spcBef>
                <a:spcPts val="0"/>
              </a:spcBef>
              <a:spcAft>
                <a:spcPts val="0"/>
              </a:spcAft>
              <a:buNone/>
            </a:pPr>
            <a:endParaRPr/>
          </a:p>
        </p:txBody>
      </p:sp>
      <p:sp>
        <p:nvSpPr>
          <p:cNvPr id="146" name="Shape 146"/>
          <p:cNvSpPr txBox="1">
            <a:spLocks noGrp="1"/>
          </p:cNvSpPr>
          <p:nvPr>
            <p:ph type="title"/>
          </p:nvPr>
        </p:nvSpPr>
        <p:spPr>
          <a:xfrm>
            <a:off x="1297500" y="475350"/>
            <a:ext cx="7038900" cy="62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Warm Up (cont.)</a:t>
            </a:r>
            <a:endParaRPr/>
          </a:p>
          <a:p>
            <a:pPr marL="0" lvl="0" indent="0"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xEl>
                                              <p:pRg st="1" end="1"/>
                                            </p:txEl>
                                          </p:spTgt>
                                        </p:tgtEl>
                                        <p:attrNameLst>
                                          <p:attrName>style.visibility</p:attrName>
                                        </p:attrNameLst>
                                      </p:cBhvr>
                                      <p:to>
                                        <p:strVal val="visible"/>
                                      </p:to>
                                    </p:set>
                                    <p:animEffect transition="in" filter="fade">
                                      <p:cBhvr>
                                        <p:cTn id="7" dur="1000"/>
                                        <p:tgtEl>
                                          <p:spTgt spid="14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
                                            <p:txEl>
                                              <p:pRg st="2" end="2"/>
                                            </p:txEl>
                                          </p:spTgt>
                                        </p:tgtEl>
                                        <p:attrNameLst>
                                          <p:attrName>style.visibility</p:attrName>
                                        </p:attrNameLst>
                                      </p:cBhvr>
                                      <p:to>
                                        <p:strVal val="visible"/>
                                      </p:to>
                                    </p:set>
                                    <p:animEffect transition="in" filter="fade">
                                      <p:cBhvr>
                                        <p:cTn id="12" dur="1000"/>
                                        <p:tgtEl>
                                          <p:spTgt spid="1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Warm Up (cont.)</a:t>
            </a:r>
            <a:endParaRPr/>
          </a:p>
          <a:p>
            <a:pPr marL="0" lvl="0" indent="0" rtl="0">
              <a:spcBef>
                <a:spcPts val="0"/>
              </a:spcBef>
              <a:spcAft>
                <a:spcPts val="0"/>
              </a:spcAft>
              <a:buNone/>
            </a:pPr>
            <a:br>
              <a:rPr lang="en"/>
            </a:br>
            <a:br>
              <a:rPr lang="en"/>
            </a:br>
            <a:br>
              <a:rPr lang="en"/>
            </a:br>
            <a:endParaRPr/>
          </a:p>
          <a:p>
            <a:pPr marL="457200" lvl="0" indent="-381000" rtl="0">
              <a:spcBef>
                <a:spcPts val="0"/>
              </a:spcBef>
              <a:spcAft>
                <a:spcPts val="0"/>
              </a:spcAft>
              <a:buSzPts val="2400"/>
              <a:buChar char="●"/>
            </a:pPr>
            <a:r>
              <a:rPr lang="en"/>
              <a:t>However, the party starts in </a:t>
            </a:r>
            <a:r>
              <a:rPr lang="en" b="1"/>
              <a:t>exactly 24 hours.</a:t>
            </a:r>
            <a:endParaRPr/>
          </a:p>
          <a:p>
            <a:pPr marL="0" lvl="0" indent="0"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0" lvl="0" indent="0">
              <a:spcBef>
                <a:spcPts val="0"/>
              </a:spcBef>
              <a:spcAft>
                <a:spcPts val="0"/>
              </a:spcAft>
              <a:buNone/>
            </a:pPr>
            <a:br>
              <a:rPr lang="en"/>
            </a:br>
            <a:endParaRPr/>
          </a:p>
          <a:p>
            <a:pPr marL="0" lvl="0" indent="0" rtl="0">
              <a:spcBef>
                <a:spcPts val="0"/>
              </a:spcBef>
              <a:spcAft>
                <a:spcPts val="0"/>
              </a:spcAft>
              <a:buNone/>
            </a:pPr>
            <a:endParaRPr/>
          </a:p>
          <a:p>
            <a:pPr marL="0" lvl="0" indent="0" algn="ctr" rtl="0">
              <a:spcBef>
                <a:spcPts val="0"/>
              </a:spcBef>
              <a:spcAft>
                <a:spcPts val="0"/>
              </a:spcAft>
              <a:buNone/>
            </a:pPr>
            <a:r>
              <a:rPr lang="en"/>
              <a:t>How would you get the prisoners drunk to find the poisoned bottle of wine?</a:t>
            </a:r>
            <a:br>
              <a:rPr lang="en"/>
            </a:br>
            <a:endParaRPr/>
          </a:p>
          <a:p>
            <a:pPr marL="0" lvl="0" indent="0" algn="ctr" rtl="0">
              <a:spcBef>
                <a:spcPts val="0"/>
              </a:spcBef>
              <a:spcAft>
                <a:spcPts val="0"/>
              </a:spcAft>
              <a:buNone/>
            </a:pPr>
            <a:r>
              <a:rPr lang="en"/>
              <a:t>Assume the wine bottles are labeled 1 to 1000.</a:t>
            </a:r>
            <a:endParaRPr/>
          </a:p>
          <a:p>
            <a:pPr marL="0" lvl="0" indent="0"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1297500" y="393750"/>
            <a:ext cx="7038900" cy="4418400"/>
          </a:xfrm>
          <a:prstGeom prst="rect">
            <a:avLst/>
          </a:prstGeom>
        </p:spPr>
        <p:txBody>
          <a:bodyPr spcFirstLastPara="1" wrap="square" lIns="91425" tIns="91425" rIns="91425" bIns="91425" anchor="t" anchorCtr="0">
            <a:noAutofit/>
          </a:bodyPr>
          <a:lstStyle/>
          <a:p>
            <a:pPr marL="1828800" lvl="0" indent="457200">
              <a:spcBef>
                <a:spcPts val="0"/>
              </a:spcBef>
              <a:spcAft>
                <a:spcPts val="0"/>
              </a:spcAft>
              <a:buNone/>
            </a:pPr>
            <a:r>
              <a:rPr lang="en" dirty="0"/>
              <a:t>Think in binary.</a:t>
            </a:r>
            <a:endParaRPr dirty="0"/>
          </a:p>
          <a:p>
            <a:pPr marL="0" lvl="0" indent="0">
              <a:spcBef>
                <a:spcPts val="0"/>
              </a:spcBef>
              <a:spcAft>
                <a:spcPts val="0"/>
              </a:spcAft>
              <a:buNone/>
            </a:pPr>
            <a:endParaRPr dirty="0"/>
          </a:p>
          <a:p>
            <a:pPr marL="0" lvl="0" indent="0" rtl="0">
              <a:spcBef>
                <a:spcPts val="0"/>
              </a:spcBef>
              <a:spcAft>
                <a:spcPts val="0"/>
              </a:spcAft>
              <a:buNone/>
            </a:pPr>
            <a:endParaRPr dirty="0"/>
          </a:p>
        </p:txBody>
      </p:sp>
      <p:pic>
        <p:nvPicPr>
          <p:cNvPr id="3" name="Picture 2" descr="A picture containing text&#10;&#10;Description generated with very high confidence">
            <a:extLst>
              <a:ext uri="{FF2B5EF4-FFF2-40B4-BE49-F238E27FC236}">
                <a16:creationId xmlns:a16="http://schemas.microsoft.com/office/drawing/2014/main" id="{9B2E7687-D8D7-429B-804A-450C9B9485E2}"/>
              </a:ext>
            </a:extLst>
          </p:cNvPr>
          <p:cNvPicPr>
            <a:picLocks noChangeAspect="1"/>
          </p:cNvPicPr>
          <p:nvPr/>
        </p:nvPicPr>
        <p:blipFill>
          <a:blip r:embed="rId3"/>
          <a:stretch>
            <a:fillRect/>
          </a:stretch>
        </p:blipFill>
        <p:spPr>
          <a:xfrm>
            <a:off x="2302349" y="1350730"/>
            <a:ext cx="5209495" cy="34614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22900" y="2754625"/>
            <a:ext cx="7913400" cy="216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#1           0     0       0       0     0       0      0     0     0      1</a:t>
            </a:r>
            <a:endParaRPr/>
          </a:p>
          <a:p>
            <a:pPr marL="0" lvl="0" indent="0">
              <a:spcBef>
                <a:spcPts val="0"/>
              </a:spcBef>
              <a:spcAft>
                <a:spcPts val="0"/>
              </a:spcAft>
              <a:buNone/>
            </a:pPr>
            <a:endParaRPr/>
          </a:p>
          <a:p>
            <a:pPr marL="0" lvl="0" indent="0">
              <a:spcBef>
                <a:spcPts val="0"/>
              </a:spcBef>
              <a:spcAft>
                <a:spcPts val="0"/>
              </a:spcAft>
              <a:buNone/>
            </a:pPr>
            <a:r>
              <a:rPr lang="en"/>
              <a:t>#36        0     0       0       0      1      0      0       1     0      0</a:t>
            </a:r>
            <a:endParaRPr/>
          </a:p>
          <a:p>
            <a:pPr marL="0" lvl="0" indent="0">
              <a:spcBef>
                <a:spcPts val="0"/>
              </a:spcBef>
              <a:spcAft>
                <a:spcPts val="0"/>
              </a:spcAft>
              <a:buNone/>
            </a:pPr>
            <a:endParaRPr/>
          </a:p>
          <a:p>
            <a:pPr marL="0" lvl="0" indent="0">
              <a:spcBef>
                <a:spcPts val="0"/>
              </a:spcBef>
              <a:spcAft>
                <a:spcPts val="0"/>
              </a:spcAft>
              <a:buNone/>
            </a:pPr>
            <a:r>
              <a:rPr lang="en"/>
              <a:t>#420     0     1         1        0      1      0      0       1     0      0</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r>
              <a:rPr lang="en"/>
              <a:t>    </a:t>
            </a:r>
            <a:endParaRPr/>
          </a:p>
          <a:p>
            <a:pPr marL="0" lvl="0" indent="0" rtl="0">
              <a:spcBef>
                <a:spcPts val="0"/>
              </a:spcBef>
              <a:spcAft>
                <a:spcPts val="0"/>
              </a:spcAft>
              <a:buNone/>
            </a:pPr>
            <a:r>
              <a:rPr lang="en"/>
              <a:t>1</a:t>
            </a:r>
            <a:endParaRPr/>
          </a:p>
        </p:txBody>
      </p:sp>
      <p:pic>
        <p:nvPicPr>
          <p:cNvPr id="167" name="Shape 167"/>
          <p:cNvPicPr preferRelativeResize="0"/>
          <p:nvPr/>
        </p:nvPicPr>
        <p:blipFill>
          <a:blip r:embed="rId3">
            <a:alphaModFix/>
          </a:blip>
          <a:stretch>
            <a:fillRect/>
          </a:stretch>
        </p:blipFill>
        <p:spPr>
          <a:xfrm>
            <a:off x="1308930" y="562175"/>
            <a:ext cx="942775" cy="1885550"/>
          </a:xfrm>
          <a:prstGeom prst="rect">
            <a:avLst/>
          </a:prstGeom>
          <a:noFill/>
          <a:ln>
            <a:noFill/>
          </a:ln>
        </p:spPr>
      </p:pic>
      <p:pic>
        <p:nvPicPr>
          <p:cNvPr id="168" name="Shape 168"/>
          <p:cNvPicPr preferRelativeResize="0"/>
          <p:nvPr/>
        </p:nvPicPr>
        <p:blipFill>
          <a:blip r:embed="rId3">
            <a:alphaModFix/>
          </a:blip>
          <a:stretch>
            <a:fillRect/>
          </a:stretch>
        </p:blipFill>
        <p:spPr>
          <a:xfrm>
            <a:off x="2009975" y="562175"/>
            <a:ext cx="942775" cy="1885550"/>
          </a:xfrm>
          <a:prstGeom prst="rect">
            <a:avLst/>
          </a:prstGeom>
          <a:noFill/>
          <a:ln>
            <a:noFill/>
          </a:ln>
        </p:spPr>
      </p:pic>
      <p:pic>
        <p:nvPicPr>
          <p:cNvPr id="169" name="Shape 169"/>
          <p:cNvPicPr preferRelativeResize="0"/>
          <p:nvPr/>
        </p:nvPicPr>
        <p:blipFill>
          <a:blip r:embed="rId3">
            <a:alphaModFix/>
          </a:blip>
          <a:stretch>
            <a:fillRect/>
          </a:stretch>
        </p:blipFill>
        <p:spPr>
          <a:xfrm>
            <a:off x="2661475" y="562175"/>
            <a:ext cx="942775" cy="1885550"/>
          </a:xfrm>
          <a:prstGeom prst="rect">
            <a:avLst/>
          </a:prstGeom>
          <a:noFill/>
          <a:ln>
            <a:noFill/>
          </a:ln>
        </p:spPr>
      </p:pic>
      <p:pic>
        <p:nvPicPr>
          <p:cNvPr id="170" name="Shape 170"/>
          <p:cNvPicPr preferRelativeResize="0"/>
          <p:nvPr/>
        </p:nvPicPr>
        <p:blipFill>
          <a:blip r:embed="rId3">
            <a:alphaModFix/>
          </a:blip>
          <a:stretch>
            <a:fillRect/>
          </a:stretch>
        </p:blipFill>
        <p:spPr>
          <a:xfrm>
            <a:off x="3373950" y="562175"/>
            <a:ext cx="942775" cy="1885550"/>
          </a:xfrm>
          <a:prstGeom prst="rect">
            <a:avLst/>
          </a:prstGeom>
          <a:noFill/>
          <a:ln>
            <a:noFill/>
          </a:ln>
        </p:spPr>
      </p:pic>
      <p:pic>
        <p:nvPicPr>
          <p:cNvPr id="171" name="Shape 171"/>
          <p:cNvPicPr preferRelativeResize="0"/>
          <p:nvPr/>
        </p:nvPicPr>
        <p:blipFill>
          <a:blip r:embed="rId3">
            <a:alphaModFix/>
          </a:blip>
          <a:stretch>
            <a:fillRect/>
          </a:stretch>
        </p:blipFill>
        <p:spPr>
          <a:xfrm>
            <a:off x="4025450" y="562175"/>
            <a:ext cx="942775" cy="1885550"/>
          </a:xfrm>
          <a:prstGeom prst="rect">
            <a:avLst/>
          </a:prstGeom>
          <a:noFill/>
          <a:ln>
            <a:noFill/>
          </a:ln>
        </p:spPr>
      </p:pic>
      <p:pic>
        <p:nvPicPr>
          <p:cNvPr id="172" name="Shape 172"/>
          <p:cNvPicPr preferRelativeResize="0"/>
          <p:nvPr/>
        </p:nvPicPr>
        <p:blipFill>
          <a:blip r:embed="rId3">
            <a:alphaModFix/>
          </a:blip>
          <a:stretch>
            <a:fillRect/>
          </a:stretch>
        </p:blipFill>
        <p:spPr>
          <a:xfrm>
            <a:off x="4737925" y="562175"/>
            <a:ext cx="942775" cy="1885550"/>
          </a:xfrm>
          <a:prstGeom prst="rect">
            <a:avLst/>
          </a:prstGeom>
          <a:noFill/>
          <a:ln>
            <a:noFill/>
          </a:ln>
        </p:spPr>
      </p:pic>
      <p:pic>
        <p:nvPicPr>
          <p:cNvPr id="173" name="Shape 173"/>
          <p:cNvPicPr preferRelativeResize="0"/>
          <p:nvPr/>
        </p:nvPicPr>
        <p:blipFill>
          <a:blip r:embed="rId3">
            <a:alphaModFix/>
          </a:blip>
          <a:stretch>
            <a:fillRect/>
          </a:stretch>
        </p:blipFill>
        <p:spPr>
          <a:xfrm>
            <a:off x="5389425" y="562175"/>
            <a:ext cx="942775" cy="1885550"/>
          </a:xfrm>
          <a:prstGeom prst="rect">
            <a:avLst/>
          </a:prstGeom>
          <a:noFill/>
          <a:ln>
            <a:noFill/>
          </a:ln>
        </p:spPr>
      </p:pic>
      <p:pic>
        <p:nvPicPr>
          <p:cNvPr id="174" name="Shape 174"/>
          <p:cNvPicPr preferRelativeResize="0"/>
          <p:nvPr/>
        </p:nvPicPr>
        <p:blipFill>
          <a:blip r:embed="rId3">
            <a:alphaModFix/>
          </a:blip>
          <a:stretch>
            <a:fillRect/>
          </a:stretch>
        </p:blipFill>
        <p:spPr>
          <a:xfrm>
            <a:off x="6101900" y="562175"/>
            <a:ext cx="942775" cy="1885550"/>
          </a:xfrm>
          <a:prstGeom prst="rect">
            <a:avLst/>
          </a:prstGeom>
          <a:noFill/>
          <a:ln>
            <a:noFill/>
          </a:ln>
        </p:spPr>
      </p:pic>
      <p:pic>
        <p:nvPicPr>
          <p:cNvPr id="175" name="Shape 175"/>
          <p:cNvPicPr preferRelativeResize="0"/>
          <p:nvPr/>
        </p:nvPicPr>
        <p:blipFill>
          <a:blip r:embed="rId3">
            <a:alphaModFix/>
          </a:blip>
          <a:stretch>
            <a:fillRect/>
          </a:stretch>
        </p:blipFill>
        <p:spPr>
          <a:xfrm>
            <a:off x="6616250" y="562175"/>
            <a:ext cx="942775" cy="1885550"/>
          </a:xfrm>
          <a:prstGeom prst="rect">
            <a:avLst/>
          </a:prstGeom>
          <a:noFill/>
          <a:ln>
            <a:noFill/>
          </a:ln>
        </p:spPr>
      </p:pic>
      <p:pic>
        <p:nvPicPr>
          <p:cNvPr id="176" name="Shape 176"/>
          <p:cNvPicPr preferRelativeResize="0"/>
          <p:nvPr/>
        </p:nvPicPr>
        <p:blipFill>
          <a:blip r:embed="rId3">
            <a:alphaModFix/>
          </a:blip>
          <a:stretch>
            <a:fillRect/>
          </a:stretch>
        </p:blipFill>
        <p:spPr>
          <a:xfrm>
            <a:off x="7328725" y="562175"/>
            <a:ext cx="942775" cy="1885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1240350" y="188025"/>
            <a:ext cx="7038900" cy="4418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Impossible Escape - The Problem</a:t>
            </a:r>
            <a:endParaRPr/>
          </a:p>
          <a:p>
            <a:pPr marL="0" lvl="0" indent="0">
              <a:spcBef>
                <a:spcPts val="0"/>
              </a:spcBef>
              <a:spcAft>
                <a:spcPts val="0"/>
              </a:spcAft>
              <a:buNone/>
            </a:pPr>
            <a:endParaRPr/>
          </a:p>
          <a:p>
            <a:pPr marL="457200" lvl="0" indent="-381000" rtl="0">
              <a:spcBef>
                <a:spcPts val="0"/>
              </a:spcBef>
              <a:spcAft>
                <a:spcPts val="0"/>
              </a:spcAft>
              <a:buSzPts val="2400"/>
              <a:buChar char="●"/>
            </a:pPr>
            <a:r>
              <a:rPr lang="en"/>
              <a:t>Your friend and you are imprisoned</a:t>
            </a:r>
            <a:br>
              <a:rPr lang="en"/>
            </a:br>
            <a:endParaRPr/>
          </a:p>
          <a:p>
            <a:pPr marL="457200" lvl="0" indent="-381000" rtl="0">
              <a:spcBef>
                <a:spcPts val="0"/>
              </a:spcBef>
              <a:spcAft>
                <a:spcPts val="0"/>
              </a:spcAft>
              <a:buSzPts val="2400"/>
              <a:buChar char="●"/>
            </a:pPr>
            <a:r>
              <a:rPr lang="en"/>
              <a:t>One chance to escape</a:t>
            </a:r>
            <a:br>
              <a:rPr lang="en"/>
            </a:br>
            <a:endParaRPr/>
          </a:p>
          <a:p>
            <a:pPr marL="457200" lvl="0" indent="-381000" rtl="0">
              <a:spcBef>
                <a:spcPts val="0"/>
              </a:spcBef>
              <a:spcAft>
                <a:spcPts val="0"/>
              </a:spcAft>
              <a:buSzPts val="2400"/>
              <a:buChar char="●"/>
            </a:pPr>
            <a:r>
              <a:rPr lang="en"/>
              <a:t>The jailer calls you in, has an 8x8 chessboard with him </a:t>
            </a:r>
            <a:br>
              <a:rPr lang="en"/>
            </a:br>
            <a:endParaRPr/>
          </a:p>
          <a:p>
            <a:pPr marL="457200" lvl="0" indent="-381000" rtl="0">
              <a:spcBef>
                <a:spcPts val="0"/>
              </a:spcBef>
              <a:spcAft>
                <a:spcPts val="0"/>
              </a:spcAft>
              <a:buSzPts val="2400"/>
              <a:buChar char="●"/>
            </a:pPr>
            <a:r>
              <a:rPr lang="en"/>
              <a:t>There is one coin in a random state (H/T) on each square</a:t>
            </a:r>
            <a:br>
              <a:rPr lang="en"/>
            </a:br>
            <a:endParaRPr/>
          </a:p>
          <a:p>
            <a:pPr marL="457200" lvl="0" indent="-381000" rtl="0">
              <a:spcBef>
                <a:spcPts val="0"/>
              </a:spcBef>
              <a:spcAft>
                <a:spcPts val="0"/>
              </a:spcAft>
              <a:buSzPts val="2400"/>
              <a:buChar char="●"/>
            </a:pPr>
            <a:r>
              <a:rPr lang="en"/>
              <a:t>The jailer picks one square on the board</a:t>
            </a:r>
            <a:endParaRPr/>
          </a:p>
          <a:p>
            <a:pPr marL="0" lvl="0" indent="0">
              <a:spcBef>
                <a:spcPts val="0"/>
              </a:spcBef>
              <a:spcAft>
                <a:spcPts val="0"/>
              </a:spcAft>
              <a:buNone/>
            </a:pPr>
            <a:endParaRPr/>
          </a:p>
          <a:p>
            <a:pPr marL="0" lvl="0" indent="0">
              <a:spcBef>
                <a:spcPts val="0"/>
              </a:spcBef>
              <a:spcAft>
                <a:spcPts val="0"/>
              </a:spcAft>
              <a:buNone/>
            </a:pPr>
            <a:endParaRPr/>
          </a:p>
          <a:p>
            <a:pPr marL="0" lvl="0" indent="0"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animEffect transition="in" filter="fade">
                                      <p:cBhvr>
                                        <p:cTn id="7" dur="1000"/>
                                        <p:tgtEl>
                                          <p:spTgt spid="1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1">
                                            <p:txEl>
                                              <p:pRg st="2" end="2"/>
                                            </p:txEl>
                                          </p:spTgt>
                                        </p:tgtEl>
                                        <p:attrNameLst>
                                          <p:attrName>style.visibility</p:attrName>
                                        </p:attrNameLst>
                                      </p:cBhvr>
                                      <p:to>
                                        <p:strVal val="visible"/>
                                      </p:to>
                                    </p:set>
                                    <p:animEffect transition="in" filter="fade">
                                      <p:cBhvr>
                                        <p:cTn id="12" dur="1000"/>
                                        <p:tgtEl>
                                          <p:spTgt spid="18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1">
                                            <p:txEl>
                                              <p:pRg st="3" end="3"/>
                                            </p:txEl>
                                          </p:spTgt>
                                        </p:tgtEl>
                                        <p:attrNameLst>
                                          <p:attrName>style.visibility</p:attrName>
                                        </p:attrNameLst>
                                      </p:cBhvr>
                                      <p:to>
                                        <p:strVal val="visible"/>
                                      </p:to>
                                    </p:set>
                                    <p:animEffect transition="in" filter="fade">
                                      <p:cBhvr>
                                        <p:cTn id="17" dur="1000"/>
                                        <p:tgtEl>
                                          <p:spTgt spid="18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1">
                                            <p:txEl>
                                              <p:pRg st="4" end="4"/>
                                            </p:txEl>
                                          </p:spTgt>
                                        </p:tgtEl>
                                        <p:attrNameLst>
                                          <p:attrName>style.visibility</p:attrName>
                                        </p:attrNameLst>
                                      </p:cBhvr>
                                      <p:to>
                                        <p:strVal val="visible"/>
                                      </p:to>
                                    </p:set>
                                    <p:animEffect transition="in" filter="fade">
                                      <p:cBhvr>
                                        <p:cTn id="22" dur="1000"/>
                                        <p:tgtEl>
                                          <p:spTgt spid="18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1">
                                            <p:txEl>
                                              <p:pRg st="5" end="5"/>
                                            </p:txEl>
                                          </p:spTgt>
                                        </p:tgtEl>
                                        <p:attrNameLst>
                                          <p:attrName>style.visibility</p:attrName>
                                        </p:attrNameLst>
                                      </p:cBhvr>
                                      <p:to>
                                        <p:strVal val="visible"/>
                                      </p:to>
                                    </p:set>
                                    <p:animEffect transition="in" filter="fade">
                                      <p:cBhvr>
                                        <p:cTn id="27" dur="1000"/>
                                        <p:tgtEl>
                                          <p:spTgt spid="18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1">
                                            <p:txEl>
                                              <p:pRg st="6" end="6"/>
                                            </p:txEl>
                                          </p:spTgt>
                                        </p:tgtEl>
                                        <p:attrNameLst>
                                          <p:attrName>style.visibility</p:attrName>
                                        </p:attrNameLst>
                                      </p:cBhvr>
                                      <p:to>
                                        <p:strVal val="visible"/>
                                      </p:to>
                                    </p:set>
                                    <p:animEffect transition="in" filter="fade">
                                      <p:cBhvr>
                                        <p:cTn id="32" dur="1000"/>
                                        <p:tgtEl>
                                          <p:spTgt spid="18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1261625" y="259600"/>
            <a:ext cx="7038900" cy="381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a:p>
            <a:pPr marL="457200" lvl="0" indent="-381000" rtl="0">
              <a:spcBef>
                <a:spcPts val="0"/>
              </a:spcBef>
              <a:spcAft>
                <a:spcPts val="0"/>
              </a:spcAft>
              <a:buSzPts val="2400"/>
              <a:buChar char="●"/>
            </a:pPr>
            <a:r>
              <a:rPr lang="en" dirty="0"/>
              <a:t>You see this and are allowed to flip exactly </a:t>
            </a:r>
            <a:r>
              <a:rPr lang="en" b="1" dirty="0"/>
              <a:t>one</a:t>
            </a:r>
            <a:r>
              <a:rPr lang="en" dirty="0"/>
              <a:t> coin on the board</a:t>
            </a:r>
            <a:br>
              <a:rPr lang="en" dirty="0"/>
            </a:br>
            <a:endParaRPr dirty="0"/>
          </a:p>
          <a:p>
            <a:pPr marL="457200" lvl="0" indent="-381000" rtl="0">
              <a:spcBef>
                <a:spcPts val="0"/>
              </a:spcBef>
              <a:spcAft>
                <a:spcPts val="0"/>
              </a:spcAft>
              <a:buSzPts val="2400"/>
              <a:buChar char="●"/>
            </a:pPr>
            <a:r>
              <a:rPr lang="en" dirty="0"/>
              <a:t>You leave the room and your friend walks in (no communication between you)</a:t>
            </a:r>
            <a:br>
              <a:rPr lang="en" dirty="0"/>
            </a:br>
            <a:endParaRPr dirty="0"/>
          </a:p>
          <a:p>
            <a:pPr marL="457200" lvl="0" indent="-381000" rtl="0">
              <a:spcBef>
                <a:spcPts val="0"/>
              </a:spcBef>
              <a:spcAft>
                <a:spcPts val="0"/>
              </a:spcAft>
              <a:buSzPts val="2400"/>
              <a:buChar char="●"/>
            </a:pPr>
            <a:r>
              <a:rPr lang="en" dirty="0"/>
              <a:t>Your friend needs to identify the jailer’s square by only looking at the board</a:t>
            </a:r>
            <a:br>
              <a:rPr lang="en" dirty="0"/>
            </a:br>
            <a:endParaRPr dirty="0"/>
          </a:p>
          <a:p>
            <a:pPr marL="457200" lvl="0" indent="-381000" rtl="0">
              <a:spcBef>
                <a:spcPts val="0"/>
              </a:spcBef>
              <a:spcAft>
                <a:spcPts val="0"/>
              </a:spcAft>
              <a:buSzPts val="2400"/>
              <a:buChar char="●"/>
            </a:pPr>
            <a:r>
              <a:rPr lang="en" dirty="0"/>
              <a:t>You can discuss a strategy with your friend before the jailer calls you in</a:t>
            </a:r>
            <a:endParaRPr dirty="0"/>
          </a:p>
          <a:p>
            <a:pPr marL="0" lvl="0" indent="0" rtl="0">
              <a:spcBef>
                <a:spcPts val="0"/>
              </a:spcBef>
              <a:spcAft>
                <a:spcPts val="0"/>
              </a:spcAft>
              <a:buNone/>
            </a:pPr>
            <a:endParaRPr dirty="0"/>
          </a:p>
          <a:p>
            <a:pPr marL="0" lvl="0" indent="0" rtl="0">
              <a:spcBef>
                <a:spcPts val="0"/>
              </a:spcBef>
              <a:spcAft>
                <a:spcPts val="0"/>
              </a:spcAft>
              <a:buNone/>
            </a:pPr>
            <a:endParaRPr dirty="0"/>
          </a:p>
          <a:p>
            <a:pPr marL="0" lvl="0" indent="0" rtl="0">
              <a:spcBef>
                <a:spcPts val="0"/>
              </a:spcBef>
              <a:spcAft>
                <a:spcPts val="0"/>
              </a:spcAft>
              <a:buNone/>
            </a:pPr>
            <a:endParaRPr dirty="0"/>
          </a:p>
        </p:txBody>
      </p:sp>
      <p:sp>
        <p:nvSpPr>
          <p:cNvPr id="187" name="Shape 187"/>
          <p:cNvSpPr txBox="1"/>
          <p:nvPr/>
        </p:nvSpPr>
        <p:spPr>
          <a:xfrm>
            <a:off x="1261625" y="92452"/>
            <a:ext cx="7404300" cy="478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chemeClr val="lt1"/>
                </a:solidFill>
                <a:latin typeface="Montserrat"/>
                <a:ea typeface="Montserrat"/>
                <a:cs typeface="Montserrat"/>
                <a:sym typeface="Montserrat"/>
              </a:rPr>
              <a:t>The Impossible Escape - The Problem (cont.)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xEl>
                                              <p:pRg st="1" end="1"/>
                                            </p:txEl>
                                          </p:spTgt>
                                        </p:tgtEl>
                                        <p:attrNameLst>
                                          <p:attrName>style.visibility</p:attrName>
                                        </p:attrNameLst>
                                      </p:cBhvr>
                                      <p:to>
                                        <p:strVal val="visible"/>
                                      </p:to>
                                    </p:set>
                                    <p:animEffect transition="in" filter="fade">
                                      <p:cBhvr>
                                        <p:cTn id="7" dur="1000"/>
                                        <p:tgtEl>
                                          <p:spTgt spid="18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xEl>
                                              <p:pRg st="2" end="2"/>
                                            </p:txEl>
                                          </p:spTgt>
                                        </p:tgtEl>
                                        <p:attrNameLst>
                                          <p:attrName>style.visibility</p:attrName>
                                        </p:attrNameLst>
                                      </p:cBhvr>
                                      <p:to>
                                        <p:strVal val="visible"/>
                                      </p:to>
                                    </p:set>
                                    <p:animEffect transition="in" filter="fade">
                                      <p:cBhvr>
                                        <p:cTn id="12" dur="1000"/>
                                        <p:tgtEl>
                                          <p:spTgt spid="18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xEl>
                                              <p:pRg st="3" end="3"/>
                                            </p:txEl>
                                          </p:spTgt>
                                        </p:tgtEl>
                                        <p:attrNameLst>
                                          <p:attrName>style.visibility</p:attrName>
                                        </p:attrNameLst>
                                      </p:cBhvr>
                                      <p:to>
                                        <p:strVal val="visible"/>
                                      </p:to>
                                    </p:set>
                                    <p:animEffect transition="in" filter="fade">
                                      <p:cBhvr>
                                        <p:cTn id="17" dur="1000"/>
                                        <p:tgtEl>
                                          <p:spTgt spid="18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xEl>
                                              <p:pRg st="4" end="4"/>
                                            </p:txEl>
                                          </p:spTgt>
                                        </p:tgtEl>
                                        <p:attrNameLst>
                                          <p:attrName>style.visibility</p:attrName>
                                        </p:attrNameLst>
                                      </p:cBhvr>
                                      <p:to>
                                        <p:strVal val="visible"/>
                                      </p:to>
                                    </p:set>
                                    <p:animEffect transition="in" filter="fade">
                                      <p:cBhvr>
                                        <p:cTn id="22" dur="1000"/>
                                        <p:tgtEl>
                                          <p:spTgt spid="1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935</TotalTime>
  <Words>484</Words>
  <Application>Microsoft Office PowerPoint</Application>
  <PresentationFormat>On-screen Show (16:9)</PresentationFormat>
  <Paragraphs>152</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Montserrat</vt:lpstr>
      <vt:lpstr>Consolas</vt:lpstr>
      <vt:lpstr>Lato</vt:lpstr>
      <vt:lpstr>Focus</vt:lpstr>
      <vt:lpstr>An Impossible Escape</vt:lpstr>
      <vt:lpstr>Warm Up   A King somewhere far, far away is throwing a party    1 of the 1000 bottles of wine to be served is poisoned</vt:lpstr>
      <vt:lpstr>  He has exactly 10 prisoners on death row at his disposal to test the wine    The poison takes 24 hours to act on the body </vt:lpstr>
      <vt:lpstr>Warm Up (cont.)     However, the party starts in exactly 24 hours. </vt:lpstr>
      <vt:lpstr>    How would you get the prisoners drunk to find the poisoned bottle of wine?  Assume the wine bottles are labeled 1 to 1000. </vt:lpstr>
      <vt:lpstr>Think in binary.  </vt:lpstr>
      <vt:lpstr>#1           0     0       0       0     0       0      0     0     0      1  #36        0     0       0       0      1      0      0       1     0      0  #420     0     1         1        0      1      0      0       1     0      0              1</vt:lpstr>
      <vt:lpstr>The Impossible Escape - The Problem  Your friend and you are imprisoned  One chance to escape  The jailer calls you in, has an 8x8 chessboard with him   There is one coin in a random state (H/T) on each square  The jailer picks one square on the board   </vt:lpstr>
      <vt:lpstr> You see this and are allowed to flip exactly one coin on the board  You leave the room and your friend walks in (no communication between you)  Your friend needs to identify the jailer’s square by only looking at the board  You can discuss a strategy with your friend before the jailer calls you in   </vt:lpstr>
      <vt:lpstr>            </vt:lpstr>
      <vt:lpstr>The jailer’s square can be represented by a six digit binary number.   </vt:lpstr>
      <vt:lpstr>     Can you encode a six-digit binary number in the board for your friend to see? </vt:lpstr>
      <vt:lpstr>PowerPoint Presentation</vt:lpstr>
      <vt:lpstr>                    </vt:lpstr>
      <vt:lpstr>     Parity (2^0) =     Parity (2^1)  =                                            Parity (2^2) =                                            Parity (2^3) =                                            Parity (2^4) =                                            Parity (2^5) =                                         </vt:lpstr>
      <vt:lpstr>    We now have a six-bit number encoded in the board…  How do we change it (the board’s parity) to the jailer’s number by flipping one coin? </vt:lpstr>
      <vt:lpstr> The jailer’s number    :   0  1  1  0  1  0  The board’s parity       :   1  1  0  0  1  0  -&gt; The 5th and 3rd bits of the board’s parity are different from the jailer’s number  -&gt; So, on flipping one coin, the parity of the 5th and 3rd segments of the board should change  </vt:lpstr>
      <vt:lpstr>-&gt; The coin to be flipped belongs to only the 5th and 3rd segments of the board  -&gt; This coin is 101000 (40)  -&gt; So when you flip coin #40, the parity of the board will be equal to the jailer’s square  -&gt; This is exactly the definition of the XOR operation - XOR a bit with 1 if you want it to change and with 0 if you don’t  -&gt; So the coin to be flipped is nothing but (jailer’s number) XOR (Board’s parity).</vt:lpstr>
      <vt:lpstr>Yay!  Bits can save your life.  </vt:lpstr>
      <vt:lpstr>Some bit twiddling hacks   -&gt; To compute the sign of an int, you can do         int sign = n &gt;&gt; (sizeof(int) * 8 – 1)   -&gt; This is faster than if (n &lt; 0) as there is         no branch/jump instruction involved  </vt:lpstr>
      <vt:lpstr>Some bit twiddling hacks     To check if 2 ints have opposite signs  bool a = ( (x ^ y) &lt; 0 )     </vt:lpstr>
      <vt:lpstr>Some bit twiddling hacks     To check if an int is a power of 2  bool a = ( (x &amp; x-1) == 0 )     </vt:lpstr>
      <vt:lpstr>Take this problem home!     To compute min(x,y)  int min = y ^ ((x ^ y) &amp; -(x &lt; 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Impossible Escape</dc:title>
  <cp:lastModifiedBy>Kunaal Parekh</cp:lastModifiedBy>
  <cp:revision>18</cp:revision>
  <dcterms:modified xsi:type="dcterms:W3CDTF">2018-03-27T12:17:39Z</dcterms:modified>
</cp:coreProperties>
</file>